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Google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GoogleSans-bold.fntdata"/><Relationship Id="rId10" Type="http://schemas.openxmlformats.org/officeDocument/2006/relationships/slide" Target="slides/slide5.xml"/><Relationship Id="rId21" Type="http://schemas.openxmlformats.org/officeDocument/2006/relationships/font" Target="fonts/GoogleSans-regular.fntdata"/><Relationship Id="rId13" Type="http://schemas.openxmlformats.org/officeDocument/2006/relationships/slide" Target="slides/slide8.xml"/><Relationship Id="rId24" Type="http://schemas.openxmlformats.org/officeDocument/2006/relationships/font" Target="fonts/GoogleSans-boldItalic.fntdata"/><Relationship Id="rId12" Type="http://schemas.openxmlformats.org/officeDocument/2006/relationships/slide" Target="slides/slide7.xml"/><Relationship Id="rId23" Type="http://schemas.openxmlformats.org/officeDocument/2006/relationships/font" Target="fonts/Google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72f7acd7e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072f7acd7e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078b35651e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078b35651e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072f7acd7e_0_1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072f7acd7e_0_1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78b35651e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078b35651e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072f7acd7e_0_7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072f7acd7e_0_7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72f7acd7e_0_17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072f7acd7e_0_17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072f7acd7e_0_2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072f7acd7e_0_2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078b35651e_0_432:notes"/>
          <p:cNvSpPr/>
          <p:nvPr>
            <p:ph idx="2" type="sldImg"/>
          </p:nvPr>
        </p:nvSpPr>
        <p:spPr>
          <a:xfrm>
            <a:off x="381316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078b35651e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000">
                <a:solidFill>
                  <a:schemeClr val="dk1"/>
                </a:solidFill>
              </a:rPr>
              <a:t>Zitat aus der BFB-Einschätzung zur OER-Strategie, Juli 2022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000">
                <a:solidFill>
                  <a:schemeClr val="dk1"/>
                </a:solidFill>
              </a:rPr>
              <a:t>Zusammenschluss von Organisationen und Personen, die sich dafür einsetzen, dass Bildung gerechter, inklusiver und offener gelingen kann.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000">
                <a:solidFill>
                  <a:schemeClr val="dk1"/>
                </a:solidFill>
              </a:rPr>
              <a:t>Impulsgeber, Diskussions- und Vernetzungsforum.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000">
                <a:solidFill>
                  <a:schemeClr val="dk1"/>
                </a:solidFill>
              </a:rPr>
              <a:t>Das Bündnis wirkt als bildungspolitisches Sprachrohr der Open Education Community.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72f7acd7e_0_2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072f7acd7e_0_2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072f7acd7e_0_10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3072f7acd7e_0_10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078b35651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078b35651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Title on blank slide">
  <p:cSld name="CAPTION_ONL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282650" y="248275"/>
            <a:ext cx="8370900" cy="7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vement logo - left-aligned title on black background">
  <p:cSld name="TITLE_1"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55" name="Google Shape;55;p14"/>
          <p:cNvSpPr txBox="1"/>
          <p:nvPr>
            <p:ph type="title"/>
          </p:nvPr>
        </p:nvSpPr>
        <p:spPr>
          <a:xfrm>
            <a:off x="311700" y="1848900"/>
            <a:ext cx="8520600" cy="14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281575" y="4213625"/>
            <a:ext cx="4611300" cy="5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erif Pro"/>
              <a:buNone/>
              <a:defRPr sz="16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57" name="Google Shape;5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0" y="253900"/>
            <a:ext cx="2031570" cy="4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 - pink background  1">
  <p:cSld name="MAIN_POINT_1_1_2_1">
    <p:bg>
      <p:bgPr>
        <a:solidFill>
          <a:srgbClr val="E679A6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236750" y="1537050"/>
            <a:ext cx="1298700" cy="1053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"/>
              <a:buNone/>
              <a:defRPr b="1" sz="5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type="title"/>
          </p:nvPr>
        </p:nvSpPr>
        <p:spPr>
          <a:xfrm>
            <a:off x="3321425" y="1537050"/>
            <a:ext cx="5547000" cy="2566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subTitle"/>
          </p:nvPr>
        </p:nvSpPr>
        <p:spPr>
          <a:xfrm>
            <a:off x="4273925" y="4203975"/>
            <a:ext cx="4594500" cy="4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erif Pro"/>
              <a:buNone/>
              <a:defRPr sz="16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63" name="Google Shape;6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7293" y="291700"/>
            <a:ext cx="2031549" cy="4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on a white background">
  <p:cSld name="CAPTION_ONLY_1_1_1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66" name="Google Shape;66;p16"/>
          <p:cNvSpPr txBox="1"/>
          <p:nvPr>
            <p:ph type="title"/>
          </p:nvPr>
        </p:nvSpPr>
        <p:spPr>
          <a:xfrm>
            <a:off x="282650" y="248275"/>
            <a:ext cx="8370900" cy="7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/>
        </p:nvSpPr>
        <p:spPr>
          <a:xfrm>
            <a:off x="370278" y="1806379"/>
            <a:ext cx="19527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i="0" sz="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6"/>
          <p:cNvSpPr txBox="1"/>
          <p:nvPr>
            <p:ph idx="2" type="title"/>
          </p:nvPr>
        </p:nvSpPr>
        <p:spPr>
          <a:xfrm>
            <a:off x="370275" y="1645269"/>
            <a:ext cx="1952700" cy="4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3" type="title"/>
          </p:nvPr>
        </p:nvSpPr>
        <p:spPr>
          <a:xfrm>
            <a:off x="2427025" y="1645257"/>
            <a:ext cx="1952700" cy="4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4" type="title"/>
          </p:nvPr>
        </p:nvSpPr>
        <p:spPr>
          <a:xfrm>
            <a:off x="4620450" y="1645269"/>
            <a:ext cx="1952700" cy="4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5" type="title"/>
          </p:nvPr>
        </p:nvSpPr>
        <p:spPr>
          <a:xfrm>
            <a:off x="6826275" y="1645257"/>
            <a:ext cx="1952700" cy="4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6" type="title"/>
          </p:nvPr>
        </p:nvSpPr>
        <p:spPr>
          <a:xfrm>
            <a:off x="367400" y="2072950"/>
            <a:ext cx="14907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b="0"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67400" y="2939150"/>
            <a:ext cx="1952700" cy="16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●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○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■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●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○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■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●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○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■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7" type="title"/>
          </p:nvPr>
        </p:nvSpPr>
        <p:spPr>
          <a:xfrm>
            <a:off x="2520563" y="2072950"/>
            <a:ext cx="14907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b="0"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75" name="Google Shape;75;p16"/>
          <p:cNvSpPr txBox="1"/>
          <p:nvPr>
            <p:ph idx="8" type="body"/>
          </p:nvPr>
        </p:nvSpPr>
        <p:spPr>
          <a:xfrm>
            <a:off x="2520563" y="2939150"/>
            <a:ext cx="1952700" cy="16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●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○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■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●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○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■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●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○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■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9" type="title"/>
          </p:nvPr>
        </p:nvSpPr>
        <p:spPr>
          <a:xfrm>
            <a:off x="4620438" y="2072850"/>
            <a:ext cx="14907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b="0"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77" name="Google Shape;77;p16"/>
          <p:cNvSpPr txBox="1"/>
          <p:nvPr>
            <p:ph idx="13" type="body"/>
          </p:nvPr>
        </p:nvSpPr>
        <p:spPr>
          <a:xfrm>
            <a:off x="4620438" y="2939050"/>
            <a:ext cx="1952700" cy="16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●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○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■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●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○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■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●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○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■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14" type="title"/>
          </p:nvPr>
        </p:nvSpPr>
        <p:spPr>
          <a:xfrm>
            <a:off x="6819413" y="2072850"/>
            <a:ext cx="14907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b="0"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79" name="Google Shape;79;p16"/>
          <p:cNvSpPr txBox="1"/>
          <p:nvPr>
            <p:ph idx="15" type="body"/>
          </p:nvPr>
        </p:nvSpPr>
        <p:spPr>
          <a:xfrm>
            <a:off x="6819413" y="2939050"/>
            <a:ext cx="1952700" cy="16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●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○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■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●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○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■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●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○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Source Serif Pro"/>
              <a:buChar char="■"/>
              <a:defRPr sz="1200"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int paired with Wikipedia">
  <p:cSld name="SECTION_HEADER_2_1_2_2">
    <p:bg>
      <p:bgPr>
        <a:solidFill>
          <a:srgbClr val="FFFFFF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82" name="Google Shape;82;p17"/>
          <p:cNvSpPr txBox="1"/>
          <p:nvPr>
            <p:ph type="title"/>
          </p:nvPr>
        </p:nvSpPr>
        <p:spPr>
          <a:xfrm>
            <a:off x="279725" y="228600"/>
            <a:ext cx="42537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" type="subTitle"/>
          </p:nvPr>
        </p:nvSpPr>
        <p:spPr>
          <a:xfrm>
            <a:off x="279725" y="2615875"/>
            <a:ext cx="4253700" cy="10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/>
        </p:txBody>
      </p:sp>
      <p:pic>
        <p:nvPicPr>
          <p:cNvPr id="84" name="Google Shape;8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19538" y="4252550"/>
            <a:ext cx="904924" cy="66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SECTION_HEADER_4"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87" name="Google Shape;87;p18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88" name="Google Shape;8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19538" y="4252550"/>
            <a:ext cx="904924" cy="66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">
  <p:cSld name="CAPTION_ONLY_1_2_3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91" name="Google Shape;91;p19"/>
          <p:cNvSpPr txBox="1"/>
          <p:nvPr>
            <p:ph type="title"/>
          </p:nvPr>
        </p:nvSpPr>
        <p:spPr>
          <a:xfrm>
            <a:off x="282650" y="248275"/>
            <a:ext cx="2730000" cy="7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2" name="Google Shape;9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583" y="4549082"/>
            <a:ext cx="1619707" cy="3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überschrift 1">
  <p:cSld name="SECTION_HEADER_5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/>
          <p:nvPr/>
        </p:nvSpPr>
        <p:spPr>
          <a:xfrm>
            <a:off x="-37383" y="-1425516"/>
            <a:ext cx="10920600" cy="7770900"/>
          </a:xfrm>
          <a:prstGeom prst="rect">
            <a:avLst/>
          </a:prstGeom>
          <a:solidFill>
            <a:srgbClr val="9BB9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           </a:t>
            </a:r>
            <a:endParaRPr/>
          </a:p>
        </p:txBody>
      </p:sp>
      <p:sp>
        <p:nvSpPr>
          <p:cNvPr id="95" name="Google Shape;95;p20"/>
          <p:cNvSpPr/>
          <p:nvPr/>
        </p:nvSpPr>
        <p:spPr>
          <a:xfrm rot="-8443790">
            <a:off x="5593204" y="-6476401"/>
            <a:ext cx="6601652" cy="13778714"/>
          </a:xfrm>
          <a:prstGeom prst="rect">
            <a:avLst/>
          </a:prstGeom>
          <a:solidFill>
            <a:srgbClr val="E42E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         </a:t>
            </a:r>
            <a:endParaRPr/>
          </a:p>
        </p:txBody>
      </p:sp>
      <p:sp>
        <p:nvSpPr>
          <p:cNvPr id="96" name="Google Shape;96;p20"/>
          <p:cNvSpPr/>
          <p:nvPr/>
        </p:nvSpPr>
        <p:spPr>
          <a:xfrm rot="-4432523">
            <a:off x="1862410" y="-28763"/>
            <a:ext cx="5796328" cy="12981239"/>
          </a:xfrm>
          <a:prstGeom prst="rect">
            <a:avLst/>
          </a:prstGeom>
          <a:solidFill>
            <a:srgbClr val="009D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       </a:t>
            </a:r>
            <a:endParaRPr/>
          </a:p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98" name="Google Shape;98;p20"/>
          <p:cNvSpPr txBox="1"/>
          <p:nvPr>
            <p:ph type="ctrTitle"/>
          </p:nvPr>
        </p:nvSpPr>
        <p:spPr>
          <a:xfrm>
            <a:off x="311700" y="380655"/>
            <a:ext cx="8520600" cy="3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300"/>
              <a:buFont typeface="Montserrat"/>
              <a:buNone/>
              <a:defRPr b="1" sz="43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/>
        </p:txBody>
      </p:sp>
      <p:pic>
        <p:nvPicPr>
          <p:cNvPr id="99" name="Google Shape;9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12196" y="3033545"/>
            <a:ext cx="4819969" cy="2409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03" name="Google Shape;103;p21"/>
          <p:cNvSpPr txBox="1"/>
          <p:nvPr>
            <p:ph type="title"/>
          </p:nvPr>
        </p:nvSpPr>
        <p:spPr>
          <a:xfrm>
            <a:off x="282650" y="248275"/>
            <a:ext cx="3874200" cy="7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67400" y="2252575"/>
            <a:ext cx="3789600" cy="11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pic>
        <p:nvPicPr>
          <p:cNvPr id="105" name="Google Shape;105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583" y="4549082"/>
            <a:ext cx="1619707" cy="3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 rotWithShape="1">
          <a:blip r:embed="rId3">
            <a:alphaModFix/>
          </a:blip>
          <a:srcRect b="5359" l="1861" r="11961" t="23364"/>
          <a:stretch/>
        </p:blipFill>
        <p:spPr>
          <a:xfrm>
            <a:off x="-93800" y="0"/>
            <a:ext cx="93315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 txBox="1"/>
          <p:nvPr/>
        </p:nvSpPr>
        <p:spPr>
          <a:xfrm>
            <a:off x="282650" y="1555800"/>
            <a:ext cx="77553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Gemeinsam für Offenheit</a:t>
            </a:r>
            <a:endParaRPr b="1" sz="5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Strategien für den Aufbau erfolgreicher Communities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22"/>
          <p:cNvSpPr txBox="1"/>
          <p:nvPr/>
        </p:nvSpPr>
        <p:spPr>
          <a:xfrm>
            <a:off x="282625" y="4213625"/>
            <a:ext cx="4609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Sarah-Isabella Behrens, Managerin Bildungspolitik bei Wikimedia Deutschland e. V.</a:t>
            </a:r>
            <a:endParaRPr sz="1600">
              <a:solidFill>
                <a:schemeClr val="lt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13" name="Google Shape;113;p22"/>
          <p:cNvSpPr txBox="1"/>
          <p:nvPr/>
        </p:nvSpPr>
        <p:spPr>
          <a:xfrm>
            <a:off x="6567300" y="4523291"/>
            <a:ext cx="23481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de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CC by SA 3.0, Jens Mohr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1"/>
          <p:cNvPicPr preferRelativeResize="0"/>
          <p:nvPr/>
        </p:nvPicPr>
        <p:blipFill rotWithShape="1">
          <a:blip r:embed="rId3">
            <a:alphaModFix/>
          </a:blip>
          <a:srcRect b="0" l="20379" r="20379" t="0"/>
          <a:stretch/>
        </p:blipFill>
        <p:spPr>
          <a:xfrm>
            <a:off x="4572000" y="-100"/>
            <a:ext cx="4572001" cy="514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1"/>
          <p:cNvSpPr txBox="1"/>
          <p:nvPr/>
        </p:nvSpPr>
        <p:spPr>
          <a:xfrm>
            <a:off x="282657" y="513350"/>
            <a:ext cx="81969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(K)ein Rezept</a:t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31"/>
          <p:cNvSpPr txBox="1"/>
          <p:nvPr/>
        </p:nvSpPr>
        <p:spPr>
          <a:xfrm>
            <a:off x="282650" y="1599350"/>
            <a:ext cx="4171200" cy="26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Source Serif Pro"/>
              <a:buChar char="●"/>
            </a:pPr>
            <a:r>
              <a:rPr lang="d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Bestandsaufnahme: Was treibt eine Community auseinander und was treibt sie an?</a:t>
            </a:r>
            <a:endParaRPr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</a:pPr>
            <a:r>
              <a:rPr lang="d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Auf Bestehendes aufbauen </a:t>
            </a:r>
            <a:endParaRPr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</a:pPr>
            <a:r>
              <a:rPr lang="d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Abschied nehmen können</a:t>
            </a:r>
            <a:endParaRPr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Pro"/>
              <a:buChar char="●"/>
            </a:pPr>
            <a:r>
              <a:rPr lang="d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Ressourcen eruieren</a:t>
            </a:r>
            <a:endParaRPr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Pro"/>
              <a:buChar char="●"/>
            </a:pPr>
            <a:r>
              <a:rPr lang="d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Äußere Einflussfaktoren berücksichtigen</a:t>
            </a:r>
            <a:endParaRPr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Pro"/>
              <a:buChar char="●"/>
            </a:pPr>
            <a:r>
              <a:rPr lang="d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Wer führt und wie?</a:t>
            </a:r>
            <a:endParaRPr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Pro"/>
              <a:buChar char="●"/>
            </a:pPr>
            <a:r>
              <a:rPr lang="d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Wie kann ich mich einbringen?</a:t>
            </a:r>
            <a:endParaRPr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Pro"/>
              <a:buChar char="●"/>
            </a:pPr>
            <a:r>
              <a:rPr b="1" lang="d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Do it! / Be ready to fail!</a:t>
            </a:r>
            <a:endParaRPr b="1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200" name="Google Shape;200;p31"/>
          <p:cNvSpPr txBox="1"/>
          <p:nvPr/>
        </p:nvSpPr>
        <p:spPr>
          <a:xfrm>
            <a:off x="6567300" y="4599491"/>
            <a:ext cx="23481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CC by SA 4.0, Tomere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7050" y="1853388"/>
            <a:ext cx="1949901" cy="143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/>
          <p:nvPr/>
        </p:nvSpPr>
        <p:spPr>
          <a:xfrm>
            <a:off x="3135275" y="1242450"/>
            <a:ext cx="2091600" cy="19521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3"/>
          <p:cNvSpPr txBox="1"/>
          <p:nvPr/>
        </p:nvSpPr>
        <p:spPr>
          <a:xfrm>
            <a:off x="3959997" y="3961647"/>
            <a:ext cx="9654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Brand </a:t>
            </a:r>
            <a:endParaRPr b="1"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Action / </a:t>
            </a:r>
            <a:endParaRPr b="1"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PR*</a:t>
            </a:r>
            <a:endParaRPr b="1"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23"/>
          <p:cNvSpPr/>
          <p:nvPr/>
        </p:nvSpPr>
        <p:spPr>
          <a:xfrm>
            <a:off x="7172875" y="3621651"/>
            <a:ext cx="1140000" cy="994200"/>
          </a:xfrm>
          <a:prstGeom prst="ellipse">
            <a:avLst/>
          </a:prstGeom>
          <a:solidFill>
            <a:srgbClr val="6158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Beispiel Wikipedia</a:t>
            </a:r>
            <a:endParaRPr b="1" sz="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1" name="Google Shape;121;p23"/>
          <p:cNvSpPr/>
          <p:nvPr/>
        </p:nvSpPr>
        <p:spPr>
          <a:xfrm>
            <a:off x="4173638" y="1816950"/>
            <a:ext cx="2912400" cy="2765400"/>
          </a:xfrm>
          <a:prstGeom prst="ellipse">
            <a:avLst/>
          </a:prstGeom>
          <a:solidFill>
            <a:srgbClr val="E679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22" name="Google Shape;122;p23"/>
          <p:cNvSpPr/>
          <p:nvPr/>
        </p:nvSpPr>
        <p:spPr>
          <a:xfrm>
            <a:off x="5127651" y="3065350"/>
            <a:ext cx="1004400" cy="848100"/>
          </a:xfrm>
          <a:prstGeom prst="ellipse">
            <a:avLst/>
          </a:prstGeom>
          <a:solidFill>
            <a:srgbClr val="6158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Projekte</a:t>
            </a:r>
            <a:endParaRPr sz="1000">
              <a:solidFill>
                <a:srgbClr val="FFFFFF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23" name="Google Shape;123;p23"/>
          <p:cNvSpPr txBox="1"/>
          <p:nvPr/>
        </p:nvSpPr>
        <p:spPr>
          <a:xfrm>
            <a:off x="4552775" y="599775"/>
            <a:ext cx="6741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Paid </a:t>
            </a:r>
            <a:endParaRPr b="1"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Socia</a:t>
            </a:r>
            <a:endParaRPr b="1"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23"/>
          <p:cNvSpPr txBox="1"/>
          <p:nvPr/>
        </p:nvSpPr>
        <p:spPr>
          <a:xfrm>
            <a:off x="365475" y="340900"/>
            <a:ext cx="79776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1" lang="de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Teil eines Ganzen: Communities</a:t>
            </a:r>
            <a:r>
              <a:rPr b="1" i="0" lang="de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3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3466300" y="1595700"/>
            <a:ext cx="1349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7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Wikimedia Movement</a:t>
            </a:r>
            <a:endParaRPr sz="1700">
              <a:solidFill>
                <a:schemeClr val="lt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26" name="Google Shape;126;p23"/>
          <p:cNvSpPr/>
          <p:nvPr/>
        </p:nvSpPr>
        <p:spPr>
          <a:xfrm>
            <a:off x="4041325" y="3353500"/>
            <a:ext cx="1523100" cy="1375800"/>
          </a:xfrm>
          <a:prstGeom prst="ellipse">
            <a:avLst/>
          </a:prstGeom>
          <a:solidFill>
            <a:srgbClr val="6158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1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Communities</a:t>
            </a:r>
            <a:endParaRPr b="1" sz="1100">
              <a:solidFill>
                <a:srgbClr val="FFFFFF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4702625" y="2605138"/>
            <a:ext cx="10755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7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Chapter</a:t>
            </a:r>
            <a:endParaRPr sz="1700">
              <a:solidFill>
                <a:schemeClr val="lt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cxnSp>
        <p:nvCxnSpPr>
          <p:cNvPr id="128" name="Google Shape;128;p23"/>
          <p:cNvCxnSpPr/>
          <p:nvPr/>
        </p:nvCxnSpPr>
        <p:spPr>
          <a:xfrm>
            <a:off x="6112075" y="3693975"/>
            <a:ext cx="1060800" cy="26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9" name="Google Shape;129;p23"/>
          <p:cNvSpPr/>
          <p:nvPr/>
        </p:nvSpPr>
        <p:spPr>
          <a:xfrm>
            <a:off x="5505300" y="4109226"/>
            <a:ext cx="1140000" cy="994200"/>
          </a:xfrm>
          <a:prstGeom prst="ellipse">
            <a:avLst/>
          </a:prstGeom>
          <a:solidFill>
            <a:srgbClr val="6158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Beispiel Wikipedia-</a:t>
            </a:r>
            <a:endParaRPr b="1" sz="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Community</a:t>
            </a:r>
            <a:endParaRPr b="1" sz="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30" name="Google Shape;130;p23"/>
          <p:cNvCxnSpPr/>
          <p:nvPr/>
        </p:nvCxnSpPr>
        <p:spPr>
          <a:xfrm>
            <a:off x="5163550" y="4689275"/>
            <a:ext cx="340800" cy="12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1" name="Google Shape;131;p23"/>
          <p:cNvSpPr/>
          <p:nvPr/>
        </p:nvSpPr>
        <p:spPr>
          <a:xfrm>
            <a:off x="499750" y="1595700"/>
            <a:ext cx="2091600" cy="19521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603700" y="2465325"/>
            <a:ext cx="1883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7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OER-Bewegung</a:t>
            </a:r>
            <a:endParaRPr sz="1700">
              <a:solidFill>
                <a:schemeClr val="lt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33" name="Google Shape;133;p23"/>
          <p:cNvSpPr/>
          <p:nvPr/>
        </p:nvSpPr>
        <p:spPr>
          <a:xfrm>
            <a:off x="909775" y="3119750"/>
            <a:ext cx="1523100" cy="1375800"/>
          </a:xfrm>
          <a:prstGeom prst="ellipse">
            <a:avLst/>
          </a:prstGeom>
          <a:solidFill>
            <a:srgbClr val="6158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1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Communities</a:t>
            </a:r>
            <a:endParaRPr b="1" sz="1100">
              <a:solidFill>
                <a:srgbClr val="FFFFFF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34" name="Google Shape;134;p23"/>
          <p:cNvSpPr/>
          <p:nvPr/>
        </p:nvSpPr>
        <p:spPr>
          <a:xfrm>
            <a:off x="2822699" y="4182272"/>
            <a:ext cx="1004400" cy="848100"/>
          </a:xfrm>
          <a:prstGeom prst="ellipse">
            <a:avLst/>
          </a:prstGeom>
          <a:solidFill>
            <a:srgbClr val="E679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800">
                <a:solidFill>
                  <a:srgbClr val="6158BD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Beispiel Bündnis Freie Bildung</a:t>
            </a:r>
            <a:endParaRPr b="1" sz="800">
              <a:solidFill>
                <a:srgbClr val="6158BD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cxnSp>
        <p:nvCxnSpPr>
          <p:cNvPr id="135" name="Google Shape;135;p23"/>
          <p:cNvCxnSpPr>
            <a:stCxn id="133" idx="5"/>
          </p:cNvCxnSpPr>
          <p:nvPr/>
        </p:nvCxnSpPr>
        <p:spPr>
          <a:xfrm>
            <a:off x="2209822" y="4294069"/>
            <a:ext cx="555900" cy="36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6" name="Google Shape;136;p23"/>
          <p:cNvSpPr/>
          <p:nvPr/>
        </p:nvSpPr>
        <p:spPr>
          <a:xfrm>
            <a:off x="2296625" y="3141476"/>
            <a:ext cx="1140000" cy="994200"/>
          </a:xfrm>
          <a:prstGeom prst="ellipse">
            <a:avLst/>
          </a:prstGeom>
          <a:solidFill>
            <a:srgbClr val="6158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Themen</a:t>
            </a:r>
            <a:endParaRPr b="1" sz="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idx="1" type="subTitle"/>
          </p:nvPr>
        </p:nvSpPr>
        <p:spPr>
          <a:xfrm>
            <a:off x="236750" y="1537050"/>
            <a:ext cx="4375500" cy="10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de"/>
              <a:t>1</a:t>
            </a:r>
            <a:endParaRPr/>
          </a:p>
        </p:txBody>
      </p:sp>
      <p:sp>
        <p:nvSpPr>
          <p:cNvPr id="142" name="Google Shape;142;p24"/>
          <p:cNvSpPr txBox="1"/>
          <p:nvPr>
            <p:ph type="title"/>
          </p:nvPr>
        </p:nvSpPr>
        <p:spPr>
          <a:xfrm>
            <a:off x="3321425" y="1537050"/>
            <a:ext cx="5547000" cy="25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Montserrat"/>
                <a:ea typeface="Montserrat"/>
                <a:cs typeface="Montserrat"/>
                <a:sym typeface="Montserrat"/>
              </a:rPr>
              <a:t>Was zeichnet erfolgreiche Communities aus?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279725" y="228600"/>
            <a:ext cx="42537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3600"/>
              <a:t>Wikipedia</a:t>
            </a:r>
            <a:endParaRPr sz="3600"/>
          </a:p>
        </p:txBody>
      </p:sp>
      <p:sp>
        <p:nvSpPr>
          <p:cNvPr id="148" name="Google Shape;148;p25"/>
          <p:cNvSpPr txBox="1"/>
          <p:nvPr>
            <p:ph idx="1" type="subTitle"/>
          </p:nvPr>
        </p:nvSpPr>
        <p:spPr>
          <a:xfrm>
            <a:off x="279725" y="1853875"/>
            <a:ext cx="4253700" cy="10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7365">
                <a:solidFill>
                  <a:schemeClr val="dk1"/>
                </a:solidFill>
              </a:rPr>
              <a:t>“Interessanter ist die Frage, warum die Wikipedia so erfolgreich ist. Es gibt den Witz, dass sie in der Praxis funktioniert, eben weil sie in der Theorie nicht funktioniert.”</a:t>
            </a:r>
            <a:endParaRPr sz="7365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365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3800" y="1038350"/>
            <a:ext cx="3915750" cy="3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 txBox="1"/>
          <p:nvPr/>
        </p:nvSpPr>
        <p:spPr>
          <a:xfrm>
            <a:off x="0" y="4835700"/>
            <a:ext cx="4103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Siehe https://www.tagesanzeiger.ch/warum-wiki-so-erfolgreich-wurde-180916524088</a:t>
            </a:r>
            <a:endParaRPr sz="800">
              <a:solidFill>
                <a:schemeClr val="dk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/>
        </p:nvSpPr>
        <p:spPr>
          <a:xfrm>
            <a:off x="362200" y="1571850"/>
            <a:ext cx="4153500" cy="10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6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“Wikipedia ist zu erfolgreich”</a:t>
            </a:r>
            <a:endParaRPr b="1" sz="26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6925" y="1493313"/>
            <a:ext cx="1021599" cy="80012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 txBox="1"/>
          <p:nvPr>
            <p:ph idx="4294967295" type="subTitle"/>
          </p:nvPr>
        </p:nvSpPr>
        <p:spPr>
          <a:xfrm>
            <a:off x="5751825" y="1415325"/>
            <a:ext cx="3358800" cy="11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de" sz="4986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“Ein Grund für diese erfolgreiche Entwicklung ist das sogenannte Wiki-Prinzip. Texte in Wikipedia werden nicht von einzelnen Autoren erstellt, sondern sie werden kollaborativ geschrieben: Wer mag, kann mitschreiben und sein Wissen einbringen.”</a:t>
            </a:r>
            <a:r>
              <a:rPr lang="de" sz="3786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</a:t>
            </a:r>
            <a:r>
              <a:rPr lang="de" sz="1678">
                <a:latin typeface="Source Serif Pro"/>
                <a:ea typeface="Source Serif Pro"/>
                <a:cs typeface="Source Serif Pro"/>
                <a:sym typeface="Source Serif Pro"/>
              </a:rPr>
              <a:t>(https://nitromagazin.com/wikipedia-ist-zu-erfolgreich/)</a:t>
            </a:r>
            <a:endParaRPr sz="1878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58" name="Google Shape;158;p26"/>
          <p:cNvSpPr txBox="1"/>
          <p:nvPr>
            <p:ph idx="4294967295" type="subTitle"/>
          </p:nvPr>
        </p:nvSpPr>
        <p:spPr>
          <a:xfrm>
            <a:off x="5751825" y="3119450"/>
            <a:ext cx="2885400" cy="9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" sz="1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“Wikipedia hat sich - trotz notorischer &lt;&lt;Edit Wars&gt;&gt; - als erstaunlich robust gegen Manipulation erwiesen” </a:t>
            </a:r>
            <a:r>
              <a:rPr lang="de" sz="400">
                <a:highlight>
                  <a:schemeClr val="lt1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(https://medienwoche.ch/2022/12/08/ambivalente-erfolgsgeschichte-der-wikipedia/)</a:t>
            </a:r>
            <a:endParaRPr sz="400">
              <a:highlight>
                <a:schemeClr val="lt1"/>
              </a:highlight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140275" y="4762750"/>
            <a:ext cx="3847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(https://nitromagazin.com/wikipedia-ist-zu-erfolgreich/)</a:t>
            </a:r>
            <a:endParaRPr sz="800">
              <a:solidFill>
                <a:schemeClr val="dk2"/>
              </a:solidFill>
            </a:endParaRPr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7337" y="3082400"/>
            <a:ext cx="1220767" cy="95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56000"/>
            <a:ext cx="8839201" cy="157123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/>
          <p:nvPr/>
        </p:nvSpPr>
        <p:spPr>
          <a:xfrm>
            <a:off x="214725" y="4755550"/>
            <a:ext cx="6514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siehe https://buendnis-freie-bildung.de/2022/07/29/eine-oer-strategie-fuer-deutschland-unsere-einschaetzung-und-naechste-schritte/</a:t>
            </a:r>
            <a:endParaRPr sz="800">
              <a:solidFill>
                <a:schemeClr val="dk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idx="1" type="subTitle"/>
          </p:nvPr>
        </p:nvSpPr>
        <p:spPr>
          <a:xfrm>
            <a:off x="236750" y="1537050"/>
            <a:ext cx="4375500" cy="10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de"/>
              <a:t>2</a:t>
            </a:r>
            <a:endParaRPr/>
          </a:p>
        </p:txBody>
      </p:sp>
      <p:sp>
        <p:nvSpPr>
          <p:cNvPr id="172" name="Google Shape;172;p28"/>
          <p:cNvSpPr txBox="1"/>
          <p:nvPr>
            <p:ph type="title"/>
          </p:nvPr>
        </p:nvSpPr>
        <p:spPr>
          <a:xfrm>
            <a:off x="3321425" y="1537050"/>
            <a:ext cx="5547000" cy="25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Montserrat"/>
                <a:ea typeface="Montserrat"/>
                <a:cs typeface="Montserrat"/>
                <a:sym typeface="Montserrat"/>
              </a:rPr>
              <a:t>Was brauchen erfolgreiche Communities?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/>
        </p:nvSpPr>
        <p:spPr>
          <a:xfrm>
            <a:off x="2522271" y="2339294"/>
            <a:ext cx="1952700" cy="19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erif Pro"/>
              <a:buChar char="●"/>
            </a:pPr>
            <a:r>
              <a:rPr lang="de" sz="1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Räume für Austausch und Diskussion schaffen</a:t>
            </a:r>
            <a:endParaRPr sz="120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erif Pro"/>
              <a:buChar char="●"/>
            </a:pPr>
            <a:r>
              <a:rPr lang="de" sz="1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Was motiviert? Was ist das gemeinsame Ziel?</a:t>
            </a:r>
            <a:endParaRPr sz="120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erif Pro"/>
              <a:buChar char="●"/>
            </a:pPr>
            <a:r>
              <a:rPr lang="de" sz="1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Konflikte gibt es; es ist wichtig sich darauf einzustellen</a:t>
            </a:r>
            <a:endParaRPr i="0" sz="1200" u="none" cap="none" strike="noStrike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78" name="Google Shape;178;p29"/>
          <p:cNvSpPr txBox="1"/>
          <p:nvPr/>
        </p:nvSpPr>
        <p:spPr>
          <a:xfrm>
            <a:off x="370275" y="2678624"/>
            <a:ext cx="1952700" cy="17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erif Pro"/>
              <a:buChar char="●"/>
            </a:pPr>
            <a:r>
              <a:rPr lang="de" sz="1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Strukturen, Rollen, Hierarchien - Handlungsrahmen schaffen</a:t>
            </a:r>
            <a:endParaRPr sz="120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erif Pro"/>
              <a:buChar char="●"/>
            </a:pPr>
            <a:r>
              <a:rPr lang="de" sz="1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Guidance - wie viel wird geführt?</a:t>
            </a:r>
            <a:endParaRPr sz="120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erif Pro"/>
              <a:buChar char="●"/>
            </a:pPr>
            <a:r>
              <a:rPr lang="de" sz="1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Finanzierung / Ressourcen</a:t>
            </a:r>
            <a:endParaRPr sz="120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79" name="Google Shape;179;p29"/>
          <p:cNvSpPr txBox="1"/>
          <p:nvPr/>
        </p:nvSpPr>
        <p:spPr>
          <a:xfrm>
            <a:off x="4670859" y="2339294"/>
            <a:ext cx="1952700" cy="15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erif Pro"/>
              <a:buChar char="●"/>
            </a:pPr>
            <a:r>
              <a:rPr lang="de" sz="1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“innerer und äußerer Kreis”</a:t>
            </a:r>
            <a:endParaRPr sz="120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erif Pro"/>
              <a:buChar char="●"/>
            </a:pPr>
            <a:r>
              <a:rPr lang="de" sz="1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aktiv, zuhören, unterstützen</a:t>
            </a:r>
            <a:endParaRPr sz="120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erif Pro"/>
              <a:buChar char="●"/>
            </a:pPr>
            <a:r>
              <a:rPr lang="de" sz="1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Co-Creation, Kollaboration, Collective Impact</a:t>
            </a:r>
            <a:endParaRPr sz="120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80" name="Google Shape;180;p29"/>
          <p:cNvSpPr txBox="1"/>
          <p:nvPr/>
        </p:nvSpPr>
        <p:spPr>
          <a:xfrm>
            <a:off x="6813878" y="2339294"/>
            <a:ext cx="1952700" cy="22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erif Pro"/>
              <a:buChar char="●"/>
            </a:pPr>
            <a:r>
              <a:rPr lang="de" sz="1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Phasenmodell nach Tuckman (eher für Gruppen)</a:t>
            </a:r>
            <a:endParaRPr sz="120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erif Pro"/>
              <a:buChar char="●"/>
            </a:pPr>
            <a:r>
              <a:rPr lang="de" sz="1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Begleiten durch Beratung</a:t>
            </a:r>
            <a:endParaRPr sz="120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erif Pro"/>
              <a:buChar char="●"/>
            </a:pPr>
            <a:r>
              <a:rPr lang="de" sz="1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Changeprozesse und -management,</a:t>
            </a:r>
            <a:endParaRPr sz="120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erif Pro"/>
              <a:buChar char="●"/>
            </a:pPr>
            <a:r>
              <a:rPr lang="de" sz="1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Weiterentwicklung, Neuausrichtung</a:t>
            </a:r>
            <a:endParaRPr sz="120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erif Pro"/>
              <a:buChar char="●"/>
            </a:pPr>
            <a:r>
              <a:rPr lang="de" sz="1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Planung, Kontinuität</a:t>
            </a:r>
            <a:endParaRPr sz="120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365483" y="340900"/>
            <a:ext cx="58641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Communities brauchen… </a:t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2522278" y="1930904"/>
            <a:ext cx="19527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rPr b="1" lang="de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Aushandlungsprozesse</a:t>
            </a:r>
            <a:endParaRPr i="0" sz="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9"/>
          <p:cNvSpPr txBox="1"/>
          <p:nvPr/>
        </p:nvSpPr>
        <p:spPr>
          <a:xfrm>
            <a:off x="4674278" y="1930904"/>
            <a:ext cx="19527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rPr b="1" lang="de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3.  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rPr b="1" lang="de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Partizipation</a:t>
            </a:r>
            <a:endParaRPr i="0" sz="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6826278" y="1930904"/>
            <a:ext cx="19527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rPr b="1" lang="de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4.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rPr b="1" lang="de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Entwicklungs-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rPr b="1" lang="de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perspektiven</a:t>
            </a:r>
            <a:endParaRPr i="0" sz="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370275" y="1930894"/>
            <a:ext cx="19527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rPr b="1" lang="de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rPr b="1" lang="de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Struktur und Verantwortung </a:t>
            </a:r>
            <a:endParaRPr i="0" sz="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531" y="444548"/>
            <a:ext cx="1199887" cy="939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idx="1" type="subTitle"/>
          </p:nvPr>
        </p:nvSpPr>
        <p:spPr>
          <a:xfrm>
            <a:off x="236750" y="1537050"/>
            <a:ext cx="4375500" cy="10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de"/>
              <a:t>3</a:t>
            </a:r>
            <a:endParaRPr/>
          </a:p>
        </p:txBody>
      </p:sp>
      <p:sp>
        <p:nvSpPr>
          <p:cNvPr id="192" name="Google Shape;192;p30"/>
          <p:cNvSpPr txBox="1"/>
          <p:nvPr>
            <p:ph type="title"/>
          </p:nvPr>
        </p:nvSpPr>
        <p:spPr>
          <a:xfrm>
            <a:off x="3321425" y="1537050"/>
            <a:ext cx="5547000" cy="25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Montserrat"/>
                <a:ea typeface="Montserrat"/>
                <a:cs typeface="Montserrat"/>
                <a:sym typeface="Montserrat"/>
              </a:rPr>
              <a:t>Wo kommen Communities an ihre Grenzen? Wie können wir uns weiter entwickeln?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