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055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1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7T13:02:37.011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0 244 16383,'68'0'0,"3"0"0,-14 0 0,-7-2 0,4-3 0,1-3 0,4-1 0,19-4 0,8-1 0,-6-3 0,6-1 0,-4 2 0,11 0 0,1 0 0,-12-1 0,2-1 0,-6 4 0,-5 8 0,-4 1 0,4-6 0,4-1 0,22 7 0,0 1 0,-30-1 0,-2 1 0,17-1 0,-5 2 0,3 3 0,-6 0 0,-1 0 0,-1 0 0,-17 5 0,-8 7 0,-9 0 0,-7 4 0,-6-5 0,5-5 0,-10-2 0,-1-4 0,-2 0 0,-9 0 0,4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7T13:02:38.837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0 16 16383,'58'0'0,"-1"0"0,0 0 0,3 0 0,33 0 0,6 0 0,-4 0 0,3 0 0,-10 0 0,5 0 0,-6 0 0,10 0 0,-1 0 0,-7 0 0,5 0 0,-5 0 0,2 0 0,1 0 0,-4 0 0,5 0 0,-9 0 0,-8 0 0,-4 0 0,27 1 0,-4-2 0,-42-2 0,-1-1 0,24 3 0,-1 0 0,-24-2 0,-2-1 0,44 4 0,-36 0 0,-1 0 0,-25 0 0,0 0 0,-20 0 0,3 0 0,-5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9T10:34:41.704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0 16 16383,'58'0'0,"-1"0"0,0 0 0,3 0 0,33 0 0,6 0 0,-4 0 0,3 0 0,-10 0 0,5 0 0,-6 0 0,10 0 0,-1 0 0,-7 0 0,5 0 0,-5 0 0,2 0 0,1 0 0,-4 0 0,5 0 0,-9 0 0,-8 0 0,-4 0 0,27 1 0,-4-2 0,-42-2 0,-1-1 0,24 3 0,-1 0 0,-24-2 0,-2-1 0,44 4 0,-36 0 0,-1 0 0,-25 0 0,0 0 0,-20 0 0,3 0 0,-5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9T11:00:26.097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0 244 16383,'39'0'0,"2"0"0,-8 0 0,-4-2 0,2-3 0,1-3 0,2-1 0,11-4 0,4-1 0,-3-3 0,4-1 0,-3 2 0,7 0 0,0 0 0,-7-1 0,2-1 0,-4 4 0,-3 8 0,-2 1 0,2-6 0,2-1 0,13 7 0,0 1 0,-17-1 0,-1 1 0,9-1 0,-2 2 0,1 3 0,-3 0 0,-1 0 0,0 0 0,-11 5 0,-3 7 0,-6 0 0,-4 4 0,-4-5 0,4-5 0,-6-2 0,-1-4 0,-1 0 0,-6 0 0,3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04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63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06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68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00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43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49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04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93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60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907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6CB4B-440B-794F-A432-B84EB0E91F4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35189-4DFF-744A-B118-D66D3ED170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48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4.emf"/><Relationship Id="rId3" Type="http://schemas.openxmlformats.org/officeDocument/2006/relationships/hyperlink" Target="https://creativecommons.org/licenses/by-sa/4.0/legalcode" TargetMode="External"/><Relationship Id="rId7" Type="http://schemas.openxmlformats.org/officeDocument/2006/relationships/image" Target="../media/image2.emf"/><Relationship Id="rId12" Type="http://schemas.openxmlformats.org/officeDocument/2006/relationships/customXml" Target="../ink/ink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3.xml"/><Relationship Id="rId5" Type="http://schemas.openxmlformats.org/officeDocument/2006/relationships/customXml" Target="../ink/ink1.xml"/><Relationship Id="rId10" Type="http://schemas.openxmlformats.org/officeDocument/2006/relationships/image" Target="../media/image2.png"/><Relationship Id="rId4" Type="http://schemas.openxmlformats.org/officeDocument/2006/relationships/hyperlink" Target="https://creativecommons.org/licenses/by/4.0/legalcode" TargetMode="External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2F6FD5FB-6D05-4B47-B010-409F302FDD53}"/>
              </a:ext>
            </a:extLst>
          </p:cNvPr>
          <p:cNvSpPr/>
          <p:nvPr/>
        </p:nvSpPr>
        <p:spPr>
          <a:xfrm>
            <a:off x="-9526" y="745435"/>
            <a:ext cx="6882821" cy="17294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B82CFD3D-5B02-8944-8F63-9CCF4988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546" y="860856"/>
            <a:ext cx="8637219" cy="877079"/>
          </a:xfrm>
        </p:spPr>
        <p:txBody>
          <a:bodyPr/>
          <a:lstStyle/>
          <a:p>
            <a:r>
              <a:rPr lang="de-DE" dirty="0" smtClean="0"/>
              <a:t>The OER </a:t>
            </a:r>
            <a:r>
              <a:rPr lang="en-GB" dirty="0" smtClean="0"/>
              <a:t>cupcake</a:t>
            </a:r>
            <a:r>
              <a:rPr lang="de-DE" dirty="0" smtClean="0"/>
              <a:t> </a:t>
            </a:r>
            <a:r>
              <a:rPr lang="en-GB" dirty="0" smtClean="0"/>
              <a:t>rule</a:t>
            </a:r>
            <a:endParaRPr lang="en-GB" dirty="0"/>
          </a:p>
        </p:txBody>
      </p:sp>
      <p:sp>
        <p:nvSpPr>
          <p:cNvPr id="3" name="Rechteck 2">
            <a:extLst>
              <a:ext uri="{FF2B5EF4-FFF2-40B4-BE49-F238E27FC236}">
                <a16:creationId xmlns="" xmlns:a16="http://schemas.microsoft.com/office/drawing/2014/main" id="{6AA2A79E-9D45-F042-A60F-5F0B4925D444}"/>
              </a:ext>
            </a:extLst>
          </p:cNvPr>
          <p:cNvSpPr/>
          <p:nvPr/>
        </p:nvSpPr>
        <p:spPr>
          <a:xfrm>
            <a:off x="527596" y="1615140"/>
            <a:ext cx="566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Avenir Book" panose="02000503020000020003" pitchFamily="2" charset="0"/>
              </a:rPr>
              <a:t>The „total </a:t>
            </a:r>
            <a:r>
              <a:rPr lang="en-BZ" sz="2000" dirty="0" smtClean="0">
                <a:latin typeface="Avenir Book" panose="02000503020000020003" pitchFamily="2" charset="0"/>
              </a:rPr>
              <a:t>license</a:t>
            </a:r>
            <a:r>
              <a:rPr lang="de-DE" sz="2000" dirty="0" smtClean="0">
                <a:latin typeface="Avenir Book" panose="02000503020000020003" pitchFamily="2" charset="0"/>
              </a:rPr>
              <a:t>“ </a:t>
            </a:r>
            <a:r>
              <a:rPr lang="en-GB" sz="2000" dirty="0" smtClean="0">
                <a:latin typeface="Avenir Book" panose="02000503020000020003" pitchFamily="2" charset="0"/>
              </a:rPr>
              <a:t>may</a:t>
            </a:r>
            <a:r>
              <a:rPr lang="de-DE" sz="2000" dirty="0" smtClean="0">
                <a:latin typeface="Avenir Book" panose="02000503020000020003" pitchFamily="2" charset="0"/>
              </a:rPr>
              <a:t> </a:t>
            </a:r>
            <a:r>
              <a:rPr lang="de-DE" sz="2000" dirty="0">
                <a:latin typeface="Avenir Book" panose="02000503020000020003" pitchFamily="2" charset="0"/>
              </a:rPr>
              <a:t>not </a:t>
            </a:r>
            <a:r>
              <a:rPr lang="en-GB" sz="2000" dirty="0" smtClean="0">
                <a:latin typeface="Avenir Book" panose="02000503020000020003" pitchFamily="2" charset="0"/>
              </a:rPr>
              <a:t>allow</a:t>
            </a:r>
            <a:r>
              <a:rPr lang="de-DE" sz="2000" dirty="0" smtClean="0">
                <a:latin typeface="Avenir Book" panose="02000503020000020003" pitchFamily="2" charset="0"/>
              </a:rPr>
              <a:t> </a:t>
            </a:r>
            <a:r>
              <a:rPr lang="en-GB" sz="2000" dirty="0" smtClean="0">
                <a:latin typeface="Avenir Book" panose="02000503020000020003" pitchFamily="2" charset="0"/>
              </a:rPr>
              <a:t>more</a:t>
            </a:r>
            <a:r>
              <a:rPr lang="de-DE" sz="2000" dirty="0" smtClean="0">
                <a:latin typeface="Avenir Book" panose="02000503020000020003" pitchFamily="2" charset="0"/>
              </a:rPr>
              <a:t> </a:t>
            </a:r>
            <a:r>
              <a:rPr lang="en-GB" sz="2000" dirty="0" smtClean="0">
                <a:latin typeface="Avenir Book" panose="02000503020000020003" pitchFamily="2" charset="0"/>
              </a:rPr>
              <a:t>than</a:t>
            </a:r>
          </a:p>
          <a:p>
            <a:r>
              <a:rPr lang="en-GB" sz="2000" dirty="0" smtClean="0">
                <a:latin typeface="Avenir Book" panose="02000503020000020003" pitchFamily="2" charset="0"/>
              </a:rPr>
              <a:t>the</a:t>
            </a:r>
            <a:r>
              <a:rPr lang="de-DE" sz="2000" dirty="0" smtClean="0">
                <a:latin typeface="Avenir Book" panose="02000503020000020003" pitchFamily="2" charset="0"/>
              </a:rPr>
              <a:t> </a:t>
            </a:r>
            <a:r>
              <a:rPr lang="en-GB" sz="2000" dirty="0" smtClean="0">
                <a:latin typeface="Avenir Book" panose="02000503020000020003" pitchFamily="2" charset="0"/>
              </a:rPr>
              <a:t>license</a:t>
            </a:r>
            <a:r>
              <a:rPr lang="de-DE" sz="2000" dirty="0" smtClean="0">
                <a:latin typeface="Avenir Book" panose="02000503020000020003" pitchFamily="2" charset="0"/>
              </a:rPr>
              <a:t> </a:t>
            </a:r>
            <a:r>
              <a:rPr lang="en-GB" sz="2000" dirty="0" smtClean="0">
                <a:latin typeface="Avenir Book" panose="02000503020000020003" pitchFamily="2" charset="0"/>
              </a:rPr>
              <a:t>for</a:t>
            </a:r>
            <a:r>
              <a:rPr lang="de-DE" sz="2000" dirty="0" smtClean="0">
                <a:latin typeface="Avenir Book" panose="02000503020000020003" pitchFamily="2" charset="0"/>
              </a:rPr>
              <a:t> </a:t>
            </a:r>
            <a:r>
              <a:rPr lang="en-GB" sz="2000" dirty="0" smtClean="0">
                <a:latin typeface="Avenir Book" panose="02000503020000020003" pitchFamily="2" charset="0"/>
              </a:rPr>
              <a:t>the</a:t>
            </a:r>
            <a:r>
              <a:rPr lang="de-DE" sz="2000" dirty="0" smtClean="0">
                <a:latin typeface="Avenir Book" panose="02000503020000020003" pitchFamily="2" charset="0"/>
              </a:rPr>
              <a:t> </a:t>
            </a:r>
            <a:r>
              <a:rPr lang="en-GB" sz="2000" dirty="0" smtClean="0">
                <a:latin typeface="Avenir Book" panose="02000503020000020003" pitchFamily="2" charset="0"/>
              </a:rPr>
              <a:t>materials</a:t>
            </a:r>
            <a:r>
              <a:rPr lang="de-DE" sz="2000" dirty="0" smtClean="0">
                <a:latin typeface="Avenir Book" panose="02000503020000020003" pitchFamily="2" charset="0"/>
              </a:rPr>
              <a:t> </a:t>
            </a:r>
            <a:r>
              <a:rPr lang="en-GB" sz="2000" dirty="0" smtClean="0">
                <a:latin typeface="Avenir Book" panose="02000503020000020003" pitchFamily="2" charset="0"/>
              </a:rPr>
              <a:t>used</a:t>
            </a:r>
            <a:endParaRPr lang="en-GB" sz="2000" dirty="0">
              <a:latin typeface="Avenir Book" panose="02000503020000020003" pitchFamily="2" charset="0"/>
            </a:endParaRPr>
          </a:p>
        </p:txBody>
      </p:sp>
      <p:pic>
        <p:nvPicPr>
          <p:cNvPr id="10242" name="Picture 2" descr="Cake 2">
            <a:extLst>
              <a:ext uri="{FF2B5EF4-FFF2-40B4-BE49-F238E27FC236}">
                <a16:creationId xmlns="" xmlns:a16="http://schemas.microsoft.com/office/drawing/2014/main" id="{33B86CFB-8932-2940-BCF0-9FC5C8C30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6" y="2926786"/>
            <a:ext cx="2445440" cy="328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="" xmlns:a16="http://schemas.microsoft.com/office/drawing/2014/main" id="{1513468B-A4CA-AE41-BD7C-1D6DB166A2CE}"/>
              </a:ext>
            </a:extLst>
          </p:cNvPr>
          <p:cNvSpPr txBox="1"/>
          <p:nvPr/>
        </p:nvSpPr>
        <p:spPr>
          <a:xfrm>
            <a:off x="2819400" y="2819132"/>
            <a:ext cx="6096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venir Book" panose="02000503020000020003" pitchFamily="2" charset="0"/>
              </a:rPr>
              <a:t>License</a:t>
            </a:r>
            <a:r>
              <a:rPr lang="de-DE" sz="1400" b="1" dirty="0" smtClean="0">
                <a:latin typeface="Avenir Book" panose="02000503020000020003" pitchFamily="2" charset="0"/>
              </a:rPr>
              <a:t> </a:t>
            </a:r>
            <a:r>
              <a:rPr lang="en-GB" sz="1400" b="1" dirty="0" smtClean="0">
                <a:latin typeface="Avenir Book" panose="02000503020000020003" pitchFamily="2" charset="0"/>
              </a:rPr>
              <a:t>for</a:t>
            </a:r>
            <a:r>
              <a:rPr lang="de-DE" sz="1400" b="1" dirty="0" smtClean="0">
                <a:latin typeface="Avenir Book" panose="02000503020000020003" pitchFamily="2" charset="0"/>
              </a:rPr>
              <a:t> </a:t>
            </a:r>
            <a:r>
              <a:rPr lang="en-GB" sz="1400" b="1" dirty="0" smtClean="0">
                <a:latin typeface="Avenir Book" panose="02000503020000020003" pitchFamily="2" charset="0"/>
              </a:rPr>
              <a:t>the</a:t>
            </a:r>
            <a:r>
              <a:rPr lang="de-DE" sz="1400" b="1" dirty="0" smtClean="0">
                <a:latin typeface="Avenir Book" panose="02000503020000020003" pitchFamily="2" charset="0"/>
              </a:rPr>
              <a:t> </a:t>
            </a:r>
            <a:r>
              <a:rPr lang="en-GB" sz="1400" b="1" dirty="0" smtClean="0">
                <a:latin typeface="Avenir Book" panose="02000503020000020003" pitchFamily="2" charset="0"/>
              </a:rPr>
              <a:t>cupcake</a:t>
            </a:r>
          </a:p>
          <a:p>
            <a:r>
              <a:rPr lang="de-DE" sz="1400" dirty="0">
                <a:latin typeface="Avenir Book" panose="02000503020000020003" pitchFamily="2" charset="0"/>
              </a:rPr>
              <a:t/>
            </a:r>
            <a:br>
              <a:rPr lang="de-DE" sz="1400" dirty="0">
                <a:latin typeface="Avenir Book" panose="02000503020000020003" pitchFamily="2" charset="0"/>
              </a:rPr>
            </a:br>
            <a:r>
              <a:rPr lang="en-GB" sz="1400" dirty="0" smtClean="0">
                <a:latin typeface="Avenir Book" panose="02000503020000020003" pitchFamily="2" charset="0"/>
              </a:rPr>
              <a:t>cupcake</a:t>
            </a:r>
            <a:r>
              <a:rPr lang="de-DE" sz="1400" dirty="0" smtClean="0">
                <a:latin typeface="Avenir Book" panose="02000503020000020003" pitchFamily="2" charset="0"/>
              </a:rPr>
              <a:t>, </a:t>
            </a:r>
            <a:r>
              <a:rPr lang="en-GB" sz="1400" dirty="0" smtClean="0">
                <a:latin typeface="Avenir Book" panose="02000503020000020003" pitchFamily="2" charset="0"/>
              </a:rPr>
              <a:t>cupcake</a:t>
            </a:r>
            <a:r>
              <a:rPr lang="de-DE" sz="1400" dirty="0" smtClean="0">
                <a:latin typeface="Avenir Book" panose="02000503020000020003" pitchFamily="2" charset="0"/>
              </a:rPr>
              <a:t> </a:t>
            </a:r>
            <a:r>
              <a:rPr lang="en-GB" sz="1400" dirty="0" smtClean="0">
                <a:latin typeface="Avenir Book" panose="02000503020000020003" pitchFamily="2" charset="0"/>
              </a:rPr>
              <a:t>maker</a:t>
            </a:r>
            <a:r>
              <a:rPr lang="de-DE" sz="1400" dirty="0" smtClean="0">
                <a:latin typeface="Avenir Book" panose="02000503020000020003" pitchFamily="2" charset="0"/>
              </a:rPr>
              <a:t>, via cupcake.org, CC </a:t>
            </a:r>
            <a:r>
              <a:rPr lang="de-DE" sz="1400" dirty="0">
                <a:latin typeface="Avenir Book" panose="02000503020000020003" pitchFamily="2" charset="0"/>
              </a:rPr>
              <a:t>BY-SA 4.0 International, </a:t>
            </a:r>
            <a:r>
              <a:rPr lang="de-DE" sz="1400" dirty="0">
                <a:latin typeface="Avenir Book" panose="02000503020000020003" pitchFamily="2" charset="0"/>
                <a:hlinkClick r:id="rId3"/>
              </a:rPr>
              <a:t>https://</a:t>
            </a:r>
            <a:r>
              <a:rPr lang="de-DE" sz="1400" dirty="0" smtClean="0">
                <a:latin typeface="Avenir Book" panose="02000503020000020003" pitchFamily="2" charset="0"/>
                <a:hlinkClick r:id="rId3"/>
              </a:rPr>
              <a:t>creativecommons.org/licenses/by-sa/4.0/legalcode</a:t>
            </a:r>
            <a:r>
              <a:rPr lang="de-DE" sz="1400" dirty="0" smtClean="0">
                <a:latin typeface="Avenir Book" panose="02000503020000020003" pitchFamily="2" charset="0"/>
              </a:rPr>
              <a:t> </a:t>
            </a:r>
            <a:r>
              <a:rPr lang="de-DE" sz="1400" dirty="0">
                <a:latin typeface="Avenir Book" panose="02000503020000020003" pitchFamily="2" charset="0"/>
              </a:rPr>
              <a:t/>
            </a:r>
            <a:br>
              <a:rPr lang="de-DE" sz="1400" dirty="0">
                <a:latin typeface="Avenir Book" panose="02000503020000020003" pitchFamily="2" charset="0"/>
              </a:rPr>
            </a:br>
            <a:endParaRPr lang="de-DE" sz="1400" dirty="0">
              <a:latin typeface="Avenir Book" panose="02000503020000020003" pitchFamily="2" charset="0"/>
            </a:endParaRPr>
          </a:p>
          <a:p>
            <a:r>
              <a:rPr lang="en-GB" sz="1400" b="1" dirty="0" smtClean="0">
                <a:latin typeface="Avenir Book" panose="02000503020000020003" pitchFamily="2" charset="0"/>
              </a:rPr>
              <a:t>Using</a:t>
            </a:r>
            <a:r>
              <a:rPr lang="de-DE" sz="1400" b="1" dirty="0" smtClean="0">
                <a:latin typeface="Avenir Book" panose="02000503020000020003" pitchFamily="2" charset="0"/>
              </a:rPr>
              <a:t>:</a:t>
            </a:r>
            <a:endParaRPr lang="de-DE" sz="1400" b="1" dirty="0">
              <a:latin typeface="Avenir Book" panose="02000503020000020003" pitchFamily="2" charset="0"/>
            </a:endParaRPr>
          </a:p>
          <a:p>
            <a:endParaRPr lang="de-DE" sz="1400" dirty="0">
              <a:latin typeface="Avenir Book" panose="02000503020000020003" pitchFamily="2" charset="0"/>
            </a:endParaRPr>
          </a:p>
          <a:p>
            <a:r>
              <a:rPr lang="en-GB" sz="1400" dirty="0" smtClean="0">
                <a:latin typeface="Avenir Book" panose="02000503020000020003" pitchFamily="2" charset="0"/>
              </a:rPr>
              <a:t>Red</a:t>
            </a:r>
            <a:r>
              <a:rPr lang="de-DE" sz="1400" dirty="0" smtClean="0">
                <a:latin typeface="Avenir Book" panose="02000503020000020003" pitchFamily="2" charset="0"/>
              </a:rPr>
              <a:t> </a:t>
            </a:r>
            <a:r>
              <a:rPr lang="en-GB" sz="1400" dirty="0" smtClean="0">
                <a:latin typeface="Avenir Book" panose="02000503020000020003" pitchFamily="2" charset="0"/>
              </a:rPr>
              <a:t>pearls</a:t>
            </a:r>
            <a:r>
              <a:rPr lang="de-DE" sz="1400" dirty="0" smtClean="0">
                <a:latin typeface="Avenir Book" panose="02000503020000020003" pitchFamily="2" charset="0"/>
              </a:rPr>
              <a:t>, </a:t>
            </a:r>
            <a:r>
              <a:rPr lang="en-GB" sz="1400" dirty="0" smtClean="0">
                <a:latin typeface="Avenir Book" panose="02000503020000020003" pitchFamily="2" charset="0"/>
              </a:rPr>
              <a:t>Red</a:t>
            </a:r>
            <a:r>
              <a:rPr lang="de-DE" sz="1400" dirty="0" smtClean="0">
                <a:latin typeface="Avenir Book" panose="02000503020000020003" pitchFamily="2" charset="0"/>
              </a:rPr>
              <a:t> </a:t>
            </a:r>
            <a:r>
              <a:rPr lang="en-GB" sz="1400" dirty="0" smtClean="0">
                <a:latin typeface="Avenir Book" panose="02000503020000020003" pitchFamily="2" charset="0"/>
              </a:rPr>
              <a:t>pearls</a:t>
            </a:r>
            <a:r>
              <a:rPr lang="de-DE" sz="1400" dirty="0" smtClean="0">
                <a:latin typeface="Avenir Book" panose="02000503020000020003" pitchFamily="2" charset="0"/>
              </a:rPr>
              <a:t> </a:t>
            </a:r>
            <a:r>
              <a:rPr lang="en-GB" sz="1400" dirty="0" smtClean="0">
                <a:latin typeface="Avenir Book" panose="02000503020000020003" pitchFamily="2" charset="0"/>
              </a:rPr>
              <a:t>maker</a:t>
            </a:r>
            <a:r>
              <a:rPr lang="de-DE" sz="1400" dirty="0" smtClean="0">
                <a:latin typeface="Avenir Book" panose="02000503020000020003" pitchFamily="2" charset="0"/>
              </a:rPr>
              <a:t>, via topping.com, CC </a:t>
            </a:r>
            <a:r>
              <a:rPr lang="de-DE" sz="1400" dirty="0">
                <a:latin typeface="Avenir Book" panose="02000503020000020003" pitchFamily="2" charset="0"/>
              </a:rPr>
              <a:t>BY 4.0 International, </a:t>
            </a:r>
            <a:r>
              <a:rPr lang="de-DE" sz="1400" dirty="0">
                <a:latin typeface="Avenir Book" panose="02000503020000020003" pitchFamily="2" charset="0"/>
                <a:hlinkClick r:id="rId4"/>
              </a:rPr>
              <a:t>https://</a:t>
            </a:r>
            <a:r>
              <a:rPr lang="de-DE" sz="1400" dirty="0" smtClean="0">
                <a:latin typeface="Avenir Book" panose="02000503020000020003" pitchFamily="2" charset="0"/>
                <a:hlinkClick r:id="rId4"/>
              </a:rPr>
              <a:t>creativecommons.org/licenses/by/4.0/legalcode</a:t>
            </a:r>
            <a:r>
              <a:rPr lang="de-DE" sz="1400" dirty="0" smtClean="0">
                <a:latin typeface="Avenir Book" panose="02000503020000020003" pitchFamily="2" charset="0"/>
              </a:rPr>
              <a:t> </a:t>
            </a:r>
            <a:endParaRPr lang="de-DE" sz="1400" dirty="0">
              <a:latin typeface="Avenir Book" panose="02000503020000020003" pitchFamily="2" charset="0"/>
            </a:endParaRPr>
          </a:p>
          <a:p>
            <a:endParaRPr lang="de-DE" sz="1400" dirty="0">
              <a:latin typeface="Avenir Book" panose="02000503020000020003" pitchFamily="2" charset="0"/>
            </a:endParaRPr>
          </a:p>
          <a:p>
            <a:r>
              <a:rPr lang="de-DE" sz="1400" dirty="0">
                <a:latin typeface="Avenir Book" panose="02000503020000020003" pitchFamily="2" charset="0"/>
              </a:rPr>
              <a:t>Orange </a:t>
            </a:r>
            <a:r>
              <a:rPr lang="en-GB" sz="1400" dirty="0" smtClean="0">
                <a:latin typeface="Avenir Book" panose="02000503020000020003" pitchFamily="2" charset="0"/>
              </a:rPr>
              <a:t>cream</a:t>
            </a:r>
            <a:r>
              <a:rPr lang="de-DE" sz="1400" dirty="0" smtClean="0">
                <a:latin typeface="Avenir Book" panose="02000503020000020003" pitchFamily="2" charset="0"/>
              </a:rPr>
              <a:t>, </a:t>
            </a:r>
            <a:r>
              <a:rPr lang="de-DE" sz="1400" dirty="0">
                <a:latin typeface="Avenir Book" panose="02000503020000020003" pitchFamily="2" charset="0"/>
              </a:rPr>
              <a:t>Orange </a:t>
            </a:r>
            <a:r>
              <a:rPr lang="en-GB" sz="1400" dirty="0" smtClean="0">
                <a:latin typeface="Avenir Book" panose="02000503020000020003" pitchFamily="2" charset="0"/>
              </a:rPr>
              <a:t>cream</a:t>
            </a:r>
            <a:r>
              <a:rPr lang="de-DE" sz="1400" dirty="0" smtClean="0">
                <a:latin typeface="Avenir Book" panose="02000503020000020003" pitchFamily="2" charset="0"/>
              </a:rPr>
              <a:t> </a:t>
            </a:r>
            <a:r>
              <a:rPr lang="en-GB" sz="1400" dirty="0" smtClean="0">
                <a:latin typeface="Avenir Book" panose="02000503020000020003" pitchFamily="2" charset="0"/>
              </a:rPr>
              <a:t>maker</a:t>
            </a:r>
            <a:r>
              <a:rPr lang="de-DE" sz="1400" dirty="0" smtClean="0">
                <a:latin typeface="Avenir Book" panose="02000503020000020003" pitchFamily="2" charset="0"/>
              </a:rPr>
              <a:t>, via frosting.org, </a:t>
            </a:r>
          </a:p>
          <a:p>
            <a:r>
              <a:rPr lang="de-DE" sz="1400" dirty="0" smtClean="0">
                <a:latin typeface="Avenir Book" panose="02000503020000020003" pitchFamily="2" charset="0"/>
              </a:rPr>
              <a:t>CC </a:t>
            </a:r>
            <a:r>
              <a:rPr lang="de-DE" sz="1400" dirty="0">
                <a:latin typeface="Avenir Book" panose="02000503020000020003" pitchFamily="2" charset="0"/>
              </a:rPr>
              <a:t>BY-SA 4.0 </a:t>
            </a:r>
            <a:r>
              <a:rPr lang="de-DE" sz="1400" dirty="0" smtClean="0">
                <a:latin typeface="Avenir Book" panose="02000503020000020003" pitchFamily="2" charset="0"/>
              </a:rPr>
              <a:t>International, </a:t>
            </a:r>
            <a:r>
              <a:rPr lang="de-DE" sz="1400" dirty="0">
                <a:latin typeface="Avenir Book" panose="02000503020000020003" pitchFamily="2" charset="0"/>
                <a:hlinkClick r:id="rId3"/>
              </a:rPr>
              <a:t>https://</a:t>
            </a:r>
            <a:r>
              <a:rPr lang="de-DE" sz="1400" dirty="0" smtClean="0">
                <a:latin typeface="Avenir Book" panose="02000503020000020003" pitchFamily="2" charset="0"/>
                <a:hlinkClick r:id="rId3"/>
              </a:rPr>
              <a:t>creativecommons.org/licenses/by-sa/4.0/legalcode</a:t>
            </a:r>
            <a:r>
              <a:rPr lang="de-DE" sz="1400" dirty="0" smtClean="0">
                <a:latin typeface="Avenir Book" panose="02000503020000020003" pitchFamily="2" charset="0"/>
              </a:rPr>
              <a:t> </a:t>
            </a:r>
            <a:endParaRPr lang="de-DE" sz="1400" dirty="0">
              <a:latin typeface="Avenir Book" panose="02000503020000020003" pitchFamily="2" charset="0"/>
            </a:endParaRPr>
          </a:p>
          <a:p>
            <a:endParaRPr lang="de-DE" sz="1400" dirty="0">
              <a:latin typeface="Avenir Book" panose="02000503020000020003" pitchFamily="2" charset="0"/>
            </a:endParaRPr>
          </a:p>
          <a:p>
            <a:r>
              <a:rPr lang="de-DE" sz="1400" dirty="0">
                <a:latin typeface="Avenir Book" panose="02000503020000020003" pitchFamily="2" charset="0"/>
              </a:rPr>
              <a:t>Green </a:t>
            </a:r>
            <a:r>
              <a:rPr lang="en-GB" sz="1400" dirty="0" smtClean="0">
                <a:latin typeface="Avenir Book" panose="02000503020000020003" pitchFamily="2" charset="0"/>
              </a:rPr>
              <a:t>cupcake</a:t>
            </a:r>
            <a:r>
              <a:rPr lang="de-DE" sz="1400" dirty="0" smtClean="0">
                <a:latin typeface="Avenir Book" panose="02000503020000020003" pitchFamily="2" charset="0"/>
              </a:rPr>
              <a:t> </a:t>
            </a:r>
            <a:r>
              <a:rPr lang="en-GB" sz="1400" dirty="0" smtClean="0">
                <a:latin typeface="Avenir Book" panose="02000503020000020003" pitchFamily="2" charset="0"/>
              </a:rPr>
              <a:t>cup</a:t>
            </a:r>
            <a:r>
              <a:rPr lang="de-DE" sz="1400" dirty="0" smtClean="0">
                <a:latin typeface="Avenir Book" panose="02000503020000020003" pitchFamily="2" charset="0"/>
              </a:rPr>
              <a:t>, </a:t>
            </a:r>
            <a:r>
              <a:rPr lang="de-DE" sz="1400" dirty="0" smtClean="0">
                <a:latin typeface="Avenir Book" panose="02000503020000020003" pitchFamily="2" charset="0"/>
              </a:rPr>
              <a:t>CC0 </a:t>
            </a:r>
            <a:r>
              <a:rPr lang="de-DE" sz="1400" dirty="0">
                <a:latin typeface="Avenir Book" panose="02000503020000020003" pitchFamily="2" charset="0"/>
              </a:rPr>
              <a:t>1.0 </a:t>
            </a:r>
            <a:r>
              <a:rPr lang="de-DE" sz="1400" dirty="0" smtClean="0">
                <a:latin typeface="Avenir Book" panose="02000503020000020003" pitchFamily="2" charset="0"/>
              </a:rPr>
              <a:t>Universal </a:t>
            </a:r>
            <a:endParaRPr lang="de-DE" dirty="0"/>
          </a:p>
          <a:p>
            <a:endParaRPr lang="de-DE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Freihand 8">
                <a:extLst>
                  <a:ext uri="{FF2B5EF4-FFF2-40B4-BE49-F238E27FC236}">
                    <a16:creationId xmlns="" xmlns:a16="http://schemas.microsoft.com/office/drawing/2014/main" id="{565F0E03-9D8F-CC41-AC1E-2802CC372196}"/>
                  </a:ext>
                </a:extLst>
              </p14:cNvPr>
              <p14:cNvContentPartPr/>
              <p14:nvPr/>
            </p14:nvContentPartPr>
            <p14:xfrm>
              <a:off x="6982927" y="4420193"/>
              <a:ext cx="964080" cy="878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565F0E03-9D8F-CC41-AC1E-2802CC37219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28927" y="4312193"/>
                <a:ext cx="107208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Freihand 10">
                <a:extLst>
                  <a:ext uri="{FF2B5EF4-FFF2-40B4-BE49-F238E27FC236}">
                    <a16:creationId xmlns="" xmlns:a16="http://schemas.microsoft.com/office/drawing/2014/main" id="{98A7409B-17FA-7243-B98E-66F8A9AA2D3F}"/>
                  </a:ext>
                </a:extLst>
              </p14:cNvPr>
              <p14:cNvContentPartPr/>
              <p14:nvPr/>
            </p14:nvContentPartPr>
            <p14:xfrm>
              <a:off x="6479107" y="3420356"/>
              <a:ext cx="1007640" cy="6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98A7409B-17FA-7243-B98E-66F8A9AA2D3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25107" y="3312356"/>
                <a:ext cx="1115640" cy="22248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feld 9">
            <a:extLst>
              <a:ext uri="{FF2B5EF4-FFF2-40B4-BE49-F238E27FC236}">
                <a16:creationId xmlns="" xmlns:a16="http://schemas.microsoft.com/office/drawing/2014/main" id="{E9B3C901-1939-6848-A40E-2661ED8CB236}"/>
              </a:ext>
            </a:extLst>
          </p:cNvPr>
          <p:cNvSpPr txBox="1"/>
          <p:nvPr/>
        </p:nvSpPr>
        <p:spPr>
          <a:xfrm rot="16200000">
            <a:off x="7105542" y="878032"/>
            <a:ext cx="243041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dirty="0">
                <a:latin typeface="Avenir Book" panose="02000503020000020003"/>
              </a:rPr>
              <a:t>This </a:t>
            </a:r>
            <a:r>
              <a:rPr lang="de-DE" sz="1000" dirty="0" err="1">
                <a:latin typeface="Avenir Book" panose="02000503020000020003"/>
              </a:rPr>
              <a:t>explanation</a:t>
            </a:r>
            <a:r>
              <a:rPr lang="de-DE" sz="1000" dirty="0">
                <a:latin typeface="Avenir Book" panose="02000503020000020003"/>
              </a:rPr>
              <a:t> </a:t>
            </a:r>
            <a:r>
              <a:rPr lang="de-DE" sz="1000" dirty="0" err="1">
                <a:latin typeface="Avenir Book" panose="02000503020000020003"/>
              </a:rPr>
              <a:t>with</a:t>
            </a:r>
            <a:r>
              <a:rPr lang="de-DE" sz="1000" dirty="0">
                <a:latin typeface="Avenir Book" panose="02000503020000020003"/>
              </a:rPr>
              <a:t> </a:t>
            </a:r>
            <a:r>
              <a:rPr lang="de-DE" sz="1000" dirty="0" err="1">
                <a:latin typeface="Avenir Book" panose="02000503020000020003"/>
              </a:rPr>
              <a:t>fictitious</a:t>
            </a:r>
            <a:r>
              <a:rPr lang="de-DE" sz="1000" dirty="0">
                <a:latin typeface="Avenir Book" panose="02000503020000020003"/>
              </a:rPr>
              <a:t> </a:t>
            </a:r>
            <a:r>
              <a:rPr lang="de-DE" sz="1000" dirty="0" err="1">
                <a:latin typeface="Avenir Book" panose="02000503020000020003"/>
              </a:rPr>
              <a:t>license</a:t>
            </a:r>
            <a:r>
              <a:rPr lang="de-DE" sz="1000" dirty="0">
                <a:latin typeface="Avenir Book" panose="02000503020000020003"/>
              </a:rPr>
              <a:t> </a:t>
            </a:r>
            <a:r>
              <a:rPr lang="de-DE" sz="1000" dirty="0" err="1">
                <a:latin typeface="Avenir Book" panose="02000503020000020003"/>
              </a:rPr>
              <a:t>information</a:t>
            </a:r>
            <a:r>
              <a:rPr lang="de-DE" sz="1000" dirty="0">
                <a:latin typeface="Avenir Book" panose="02000503020000020003"/>
              </a:rPr>
              <a:t> </a:t>
            </a:r>
            <a:r>
              <a:rPr lang="de-DE" sz="1000" dirty="0" err="1">
                <a:latin typeface="Avenir Book" panose="02000503020000020003"/>
              </a:rPr>
              <a:t>is</a:t>
            </a:r>
            <a:r>
              <a:rPr lang="de-DE" sz="1000" dirty="0">
                <a:latin typeface="Avenir Book" panose="02000503020000020003"/>
              </a:rPr>
              <a:t> </a:t>
            </a:r>
            <a:r>
              <a:rPr lang="de-DE" sz="1000" dirty="0" err="1">
                <a:latin typeface="Avenir Book" panose="02000503020000020003"/>
              </a:rPr>
              <a:t>made</a:t>
            </a:r>
            <a:r>
              <a:rPr lang="de-DE" sz="1000" dirty="0">
                <a:latin typeface="Avenir Book" panose="02000503020000020003"/>
              </a:rPr>
              <a:t> </a:t>
            </a:r>
            <a:r>
              <a:rPr lang="de-DE" sz="1000" dirty="0" err="1">
                <a:latin typeface="Avenir Book" panose="02000503020000020003"/>
              </a:rPr>
              <a:t>available</a:t>
            </a:r>
            <a:r>
              <a:rPr lang="de-DE" sz="1000" dirty="0">
                <a:latin typeface="Avenir Book" panose="02000503020000020003"/>
              </a:rPr>
              <a:t> </a:t>
            </a:r>
            <a:r>
              <a:rPr lang="de-DE" sz="1000" dirty="0" err="1">
                <a:latin typeface="Avenir Book" panose="02000503020000020003"/>
              </a:rPr>
              <a:t>under</a:t>
            </a:r>
            <a:r>
              <a:rPr lang="de-DE" sz="1000" dirty="0">
                <a:latin typeface="Avenir Book" panose="02000503020000020003"/>
              </a:rPr>
              <a:t> CC0 </a:t>
            </a:r>
            <a:r>
              <a:rPr lang="de-DE" sz="1000" dirty="0" smtClean="0">
                <a:latin typeface="Avenir Book" panose="02000503020000020003"/>
              </a:rPr>
              <a:t>1.0. </a:t>
            </a:r>
            <a:endParaRPr lang="de-DE" sz="1000" dirty="0">
              <a:latin typeface="Avenir Book" panose="02000503020000020003"/>
            </a:endParaRPr>
          </a:p>
          <a:p>
            <a:r>
              <a:rPr lang="de-DE" sz="1000" dirty="0" smtClean="0">
                <a:latin typeface="Avenir Book" panose="02000503020000020003"/>
              </a:rPr>
              <a:t>Cupcake, via openclipart.org, </a:t>
            </a:r>
            <a:r>
              <a:rPr lang="de-DE" sz="1000" smtClean="0">
                <a:latin typeface="Avenir Book" panose="02000503020000020003"/>
              </a:rPr>
              <a:t>CC0 </a:t>
            </a:r>
            <a:r>
              <a:rPr lang="de-DE" sz="1000" smtClean="0">
                <a:latin typeface="Avenir Book" panose="02000503020000020003"/>
              </a:rPr>
              <a:t>1.0.</a:t>
            </a:r>
            <a:endParaRPr lang="de-DE" sz="1000" dirty="0">
              <a:latin typeface="Avenir Book" panose="02000503020000020003"/>
            </a:endParaRPr>
          </a:p>
        </p:txBody>
      </p:sp>
      <p:pic>
        <p:nvPicPr>
          <p:cNvPr id="1026" name="Picture 2" descr="Logo of the CC Zero or CC0 Public Domain Dedication License – “No... |  Download Scientific Diagram">
            <a:extLst>
              <a:ext uri="{FF2B5EF4-FFF2-40B4-BE49-F238E27FC236}">
                <a16:creationId xmlns="" xmlns:a16="http://schemas.microsoft.com/office/drawing/2014/main" id="{CEE08C5E-8593-2749-AC35-4F6742D0A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27174" y="1518221"/>
            <a:ext cx="1379607" cy="48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Freihand 12">
                <a:extLst>
                  <a:ext uri="{FF2B5EF4-FFF2-40B4-BE49-F238E27FC236}">
                    <a16:creationId xmlns="" xmlns:a16="http://schemas.microsoft.com/office/drawing/2014/main" id="{98A7409B-17FA-7243-B98E-66F8A9AA2D3F}"/>
                  </a:ext>
                </a:extLst>
              </p14:cNvPr>
              <p14:cNvContentPartPr/>
              <p14:nvPr/>
            </p14:nvContentPartPr>
            <p14:xfrm>
              <a:off x="2928064" y="5343260"/>
              <a:ext cx="1007640" cy="6480"/>
            </p14:xfrm>
          </p:contentPart>
        </mc:Choice>
        <mc:Fallback xmlns=""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98A7409B-17FA-7243-B98E-66F8A9AA2D3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74064" y="5235260"/>
                <a:ext cx="111564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Freihand 13">
                <a:extLst>
                  <a:ext uri="{FF2B5EF4-FFF2-40B4-BE49-F238E27FC236}">
                    <a16:creationId xmlns="" xmlns:a16="http://schemas.microsoft.com/office/drawing/2014/main" id="{565F0E03-9D8F-CC41-AC1E-2802CC372196}"/>
                  </a:ext>
                </a:extLst>
              </p14:cNvPr>
              <p14:cNvContentPartPr/>
              <p14:nvPr/>
            </p14:nvContentPartPr>
            <p14:xfrm>
              <a:off x="4697932" y="5921798"/>
              <a:ext cx="556001" cy="87840"/>
            </p14:xfrm>
          </p:contentPart>
        </mc:Choice>
        <mc:Fallback>
          <p:pic>
            <p:nvPicPr>
              <p:cNvPr id="14" name="Freihand 13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65F0E03-9D8F-CC41-AC1E-2802CC37219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43916" y="5813798"/>
                <a:ext cx="664032" cy="30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1864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Office</vt:lpstr>
      <vt:lpstr>The OER cupcake rule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Cupcake-Regel</dc:title>
  <dc:creator>Schön, Sandra</dc:creator>
  <cp:lastModifiedBy>Grimm, Susanne</cp:lastModifiedBy>
  <cp:revision>20</cp:revision>
  <dcterms:created xsi:type="dcterms:W3CDTF">2021-09-28T19:01:53Z</dcterms:created>
  <dcterms:modified xsi:type="dcterms:W3CDTF">2021-10-11T09:32:54Z</dcterms:modified>
</cp:coreProperties>
</file>