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4" r:id="rId2"/>
    <p:sldId id="273" r:id="rId3"/>
    <p:sldId id="277" r:id="rId4"/>
    <p:sldId id="278" r:id="rId5"/>
    <p:sldId id="275" r:id="rId6"/>
    <p:sldId id="276" r:id="rId7"/>
    <p:sldId id="256" r:id="rId8"/>
    <p:sldId id="272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BC208-1F6C-4C42-AFC8-E771892308DA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67056-B48E-43D4-94D9-DF545AC8D7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03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F952-A325-4268-8FE8-FAFDA67F482E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92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BBB0-69CF-42C1-91B2-F5F3CDB8DF7E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1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66F7-DFE1-4209-860A-DAB538134B06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9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A438-5B8C-43E5-94AE-C382035F063E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06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1E2F-C08E-4A48-83CA-19A34E43B7C2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95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9806-696A-43D0-938D-DAC8A5AB8F0A}" type="datetime1">
              <a:rPr lang="de-DE" smtClean="0"/>
              <a:t>27.02.2018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12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8C4-38D2-4027-9AC3-F794568C8C7D}" type="datetime1">
              <a:rPr lang="de-DE" smtClean="0"/>
              <a:t>27.02.2018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49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F649-40D2-4A77-8A14-E00716132227}" type="datetime1">
              <a:rPr lang="de-DE" smtClean="0"/>
              <a:t>27.02.2018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0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1076-7A0E-4FB2-A3ED-2C74E10BA22E}" type="datetime1">
              <a:rPr lang="de-DE" smtClean="0"/>
              <a:t>27.02.2018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1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69E-88EC-48C7-BCBC-F48C4BDA6E0E}" type="datetime1">
              <a:rPr lang="de-DE" smtClean="0"/>
              <a:t>27.02.2018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2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E13-13D4-4CFB-B307-6B457CF9C6D5}" type="datetime1">
              <a:rPr lang="de-DE" smtClean="0"/>
              <a:t>27.02.2018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8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5149E-797B-43FF-B7C6-A6B1B6058DE1}" type="datetime1">
              <a:rPr lang="de-DE" smtClean="0"/>
              <a:t>27.02.2018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DCB4-5F3C-4804-B68E-56549F5D5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78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://www.pixaba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creativecommons.org/publicdomain/zero/1.0/deed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creativecommons.org/publicdomain/zero/1.0/deed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deed.d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deed.d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creativecommons.org/publicdomain/zero/1.0/deed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creativecommons.org/publicdomain/zero/1.0/deed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deed.d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4.0/deed.de" TargetMode="External"/><Relationship Id="rId5" Type="http://schemas.openxmlformats.org/officeDocument/2006/relationships/hyperlink" Target="https://creativecommons.org/publicdomain/zero/1.0/deed.de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deed.d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OER Kombinationskarten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Dieses Dokument enthält Druckvorlagen für OER Kombinationskarten.</a:t>
            </a:r>
          </a:p>
          <a:p>
            <a:pPr marL="0" indent="0">
              <a:buNone/>
            </a:pPr>
            <a:r>
              <a:rPr lang="de-DE" dirty="0" smtClean="0"/>
              <a:t>Zum Drucken unter folgenden Einstellungen:</a:t>
            </a:r>
          </a:p>
          <a:p>
            <a:pPr>
              <a:buFontTx/>
              <a:buChar char="-"/>
            </a:pPr>
            <a:r>
              <a:rPr lang="de-DE" dirty="0" smtClean="0"/>
              <a:t>Doppelseitiger Druck A4</a:t>
            </a:r>
          </a:p>
          <a:p>
            <a:pPr>
              <a:buFontTx/>
              <a:buChar char="-"/>
            </a:pPr>
            <a:r>
              <a:rPr lang="de-DE" dirty="0" smtClean="0"/>
              <a:t>Entlang der langen Seite drehen lassen</a:t>
            </a:r>
          </a:p>
          <a:p>
            <a:pPr>
              <a:buFontTx/>
              <a:buChar char="-"/>
            </a:pPr>
            <a:r>
              <a:rPr lang="de-DE" dirty="0" smtClean="0"/>
              <a:t>In Farbe oder Graustufen</a:t>
            </a:r>
          </a:p>
          <a:p>
            <a:pPr>
              <a:buFontTx/>
              <a:buChar char="-"/>
            </a:pPr>
            <a:r>
              <a:rPr lang="de-DE" dirty="0" smtClean="0"/>
              <a:t>Seiten zum Drucken: </a:t>
            </a:r>
            <a:r>
              <a:rPr lang="de-DE" dirty="0" smtClean="0"/>
              <a:t>3-20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Seite 2 enthält eine mögliche Aufgabenstellung, die die Verwendung der Karten vorsieht.</a:t>
            </a:r>
          </a:p>
          <a:p>
            <a:pPr>
              <a:buFontTx/>
              <a:buChar char="-"/>
            </a:pPr>
            <a:endParaRPr lang="de-DE" sz="1800" dirty="0"/>
          </a:p>
          <a:p>
            <a:pPr marL="0" indent="0">
              <a:buNone/>
            </a:pPr>
            <a:r>
              <a:rPr lang="de-DE" sz="1400" dirty="0" smtClean="0"/>
              <a:t>Alle Vektorgrafiken der Autoren</a:t>
            </a:r>
          </a:p>
          <a:p>
            <a:pPr>
              <a:buFontTx/>
              <a:buChar char="-"/>
            </a:pPr>
            <a:r>
              <a:rPr lang="de-DE" sz="1400" dirty="0" err="1" smtClean="0"/>
              <a:t>OpenIcons</a:t>
            </a:r>
            <a:endParaRPr lang="de-DE" sz="1400" dirty="0" smtClean="0"/>
          </a:p>
          <a:p>
            <a:pPr>
              <a:buFontTx/>
              <a:buChar char="-"/>
            </a:pPr>
            <a:r>
              <a:rPr lang="de-DE" sz="1400" dirty="0" err="1" smtClean="0"/>
              <a:t>OpenClipart-Vectors</a:t>
            </a:r>
            <a:endParaRPr lang="de-DE" sz="1400" dirty="0" smtClean="0"/>
          </a:p>
          <a:p>
            <a:pPr>
              <a:buFontTx/>
              <a:buChar char="-"/>
            </a:pPr>
            <a:r>
              <a:rPr lang="de-DE" sz="1400" dirty="0" err="1" smtClean="0"/>
              <a:t>Felipeblasco</a:t>
            </a:r>
            <a:endParaRPr lang="de-DE" sz="1400" dirty="0" smtClean="0"/>
          </a:p>
          <a:p>
            <a:pPr>
              <a:buFontTx/>
              <a:buChar char="-"/>
            </a:pPr>
            <a:r>
              <a:rPr lang="de-DE" sz="1400" dirty="0" err="1" smtClean="0"/>
              <a:t>Clker</a:t>
            </a:r>
            <a:r>
              <a:rPr lang="de-DE" sz="1400" dirty="0" smtClean="0"/>
              <a:t>-Free-</a:t>
            </a:r>
            <a:r>
              <a:rPr lang="de-DE" sz="1400" dirty="0" err="1" smtClean="0"/>
              <a:t>Vector</a:t>
            </a:r>
            <a:r>
              <a:rPr lang="de-DE" sz="1400" dirty="0" smtClean="0"/>
              <a:t>-Images</a:t>
            </a:r>
          </a:p>
          <a:p>
            <a:pPr marL="0" indent="0">
              <a:buNone/>
            </a:pPr>
            <a:r>
              <a:rPr lang="de-DE" sz="1400" dirty="0" smtClean="0"/>
              <a:t>sind von </a:t>
            </a:r>
            <a:r>
              <a:rPr lang="de-DE" sz="1400" dirty="0" smtClean="0">
                <a:hlinkClick r:id="rId2"/>
              </a:rPr>
              <a:t>pixabay.com</a:t>
            </a:r>
            <a:r>
              <a:rPr lang="de-DE" sz="1400" dirty="0" smtClean="0"/>
              <a:t>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42474" y="9054287"/>
            <a:ext cx="20965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Dieses Dokument ist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 lizensiert, ausgenommen das Logo der RWTH Aachen University</a:t>
            </a:r>
            <a:endParaRPr lang="de-DE" sz="105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489" y="9117187"/>
            <a:ext cx="2870024" cy="451282"/>
          </a:xfrm>
          <a:prstGeom prst="rect">
            <a:avLst/>
          </a:prstGeom>
        </p:spPr>
      </p:pic>
      <p:pic>
        <p:nvPicPr>
          <p:cNvPr id="6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27" y="919669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 des Icons: </a:t>
            </a:r>
            <a:r>
              <a:rPr lang="de-DE" sz="1050" dirty="0" err="1" smtClean="0"/>
              <a:t>OpenIcons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 smtClean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581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581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32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717189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717189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6372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6372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202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202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46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92" y="348171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92" y="348171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92" y="3585964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92" y="3585964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92" y="6823758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d, Disc, Dvd, Icon, Musik, Hinw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92" y="6823758"/>
            <a:ext cx="1740016" cy="165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1980482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 des Icons: </a:t>
            </a:r>
            <a:r>
              <a:rPr lang="de-DE" sz="1050" dirty="0" err="1" smtClean="0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 smtClean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1980482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270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270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63712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63712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OpenClipart-Vectors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26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686016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686016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3255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3255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71452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71452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169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024" y="336458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24" y="336458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024" y="3574292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24" y="3574292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024" y="6810983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24" y="6810983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6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200126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200126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47803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393277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844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844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20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70679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70679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5333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5333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9223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9223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06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" y="3593514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" y="353514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040" y="353514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040" y="3593513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25" y="6832411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311" y="6830204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64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200126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200126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47803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47803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844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844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Autor: MINT-L-OER-amt</a:t>
            </a:r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20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70679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70679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5333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5333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9223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9223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924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94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2" y="287423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61" y="299556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2" y="3530732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61" y="3526320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2" y="6762385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Filmklappe, Kino, Videos, Film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61" y="6762384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618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2032437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 des Icons: </a:t>
            </a:r>
            <a:r>
              <a:rPr lang="de-DE" sz="1050" dirty="0" err="1" smtClean="0"/>
              <a:t>felipeblasco</a:t>
            </a:r>
            <a:r>
              <a:rPr lang="de-DE" sz="1050" dirty="0" smtClean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 smtClean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2032437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78976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78976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515667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515667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20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73797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73797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84510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84510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22340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223407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5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338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0" y="273698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00" y="273698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0" y="3512043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00" y="3512043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0" y="6749837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Neue, Dokument, Design, Bü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00" y="6749837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4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Verwenden sie mind. 2 Kombinationskarten und kombinieren sie diese um neue OER zu erstellen.</a:t>
            </a:r>
          </a:p>
          <a:p>
            <a:pPr marL="342900" lvl="1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100" dirty="0">
                <a:solidFill>
                  <a:prstClr val="black"/>
                </a:solidFill>
              </a:rPr>
              <a:t>(Dazu Verwendung der OER Kombinationskarten</a:t>
            </a:r>
            <a:r>
              <a:rPr lang="de-DE" sz="1100" dirty="0" smtClean="0">
                <a:solidFill>
                  <a:prstClr val="black"/>
                </a:solidFill>
              </a:rPr>
              <a:t>)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Welche Lizenz muss die neuerstellte OER haben?</a:t>
            </a:r>
          </a:p>
          <a:p>
            <a:pPr marL="342900" lvl="1" indent="0">
              <a:buNone/>
            </a:pPr>
            <a:r>
              <a:rPr lang="de-DE" sz="1100" dirty="0" smtClean="0"/>
              <a:t>(Dazu Verwendung der CC-Lizenz-Karten)</a:t>
            </a:r>
          </a:p>
          <a:p>
            <a:pPr>
              <a:buFontTx/>
              <a:buChar char="-"/>
            </a:pPr>
            <a:r>
              <a:rPr lang="de-DE" dirty="0" smtClean="0"/>
              <a:t>Was passiert wenn ich die OER bearbeite und eine neue OER daraus erstelle?</a:t>
            </a:r>
          </a:p>
          <a:p>
            <a:pPr>
              <a:buFontTx/>
              <a:buChar char="-"/>
            </a:pPr>
            <a:r>
              <a:rPr lang="de-DE" dirty="0" smtClean="0"/>
              <a:t>Was </a:t>
            </a:r>
            <a:r>
              <a:rPr lang="de-DE" dirty="0"/>
              <a:t>passiert wenn ich die OER </a:t>
            </a:r>
            <a:r>
              <a:rPr lang="de-DE" u="sng" dirty="0" smtClean="0"/>
              <a:t>nicht</a:t>
            </a:r>
            <a:r>
              <a:rPr lang="de-DE" dirty="0" smtClean="0"/>
              <a:t> bearbeite </a:t>
            </a:r>
            <a:r>
              <a:rPr lang="de-DE" dirty="0"/>
              <a:t>und eine neue OER daraus erstelle?</a:t>
            </a:r>
          </a:p>
          <a:p>
            <a:pPr>
              <a:buFontTx/>
              <a:buChar char="-"/>
            </a:pPr>
            <a:endParaRPr lang="de-DE" sz="1100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Mögliche Aufgabenstellung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38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 des Icons: </a:t>
            </a:r>
            <a:r>
              <a:rPr lang="de-DE" sz="1050" dirty="0" err="1" smtClean="0"/>
              <a:t>Clker</a:t>
            </a:r>
            <a:r>
              <a:rPr lang="de-DE" sz="1050" dirty="0" smtClean="0"/>
              <a:t>-Free-</a:t>
            </a:r>
            <a:r>
              <a:rPr lang="de-DE" sz="1050" dirty="0" err="1" smtClean="0"/>
              <a:t>Vector</a:t>
            </a:r>
            <a:r>
              <a:rPr lang="de-DE" sz="1050" dirty="0" smtClean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 smtClean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57200" y="52581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58194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2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3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20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717189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717189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6372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63728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202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upload.wikimedia.org/wikipedia/commons/thumb/d/d0/CC-BY-SA_icon.svg/1280px-CC-BY-SA_icon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202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55" y="8720999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54" y="8715658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55" y="5543583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54" y="5538242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73" y="404620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4" y="6810983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9040" y="3593513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024" y="6810983"/>
            <a:ext cx="2303953" cy="1761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041" y="3593514"/>
            <a:ext cx="2514650" cy="1735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773" y="404620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91" y="2249855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90" y="2244514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6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197009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 smtClean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197009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pic>
        <p:nvPicPr>
          <p:cNvPr id="2052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457200" y="5216630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16630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533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533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53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6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381" y="315869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Filmklappe, Kino, Videos, Fil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61" y="3526320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Neue, Dokument, Design, Bü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00" y="6749837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" y="315869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Neue, Dokument, Design, Bü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0" y="6749837"/>
            <a:ext cx="1927201" cy="19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ilmklappe, Kino, Videos, Fil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2" y="3530732"/>
            <a:ext cx="1758879" cy="17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55" y="8720999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54" y="8715658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55" y="5543583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54" y="5538242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91" y="2249855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https://upload.wikimedia.org/wikipedia/commons/thumb/f/f9/CC-Zero-badge.svg/1280px-CC-Zero-badg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90" y="2244514"/>
            <a:ext cx="1348750" cy="4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1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pic>
        <p:nvPicPr>
          <p:cNvPr id="2052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53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s://upload.wikimedia.org/wikipedia/commons/thumb/d/d0/CC-BY-SA_icon.svg/1280px-CC-BY-SA_ic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457200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 des Icons: </a:t>
            </a:r>
            <a:r>
              <a:rPr lang="de-DE" sz="1050" dirty="0" err="1" smtClean="0"/>
              <a:t>OpenIcons</a:t>
            </a:r>
            <a:r>
              <a:rPr lang="de-DE" sz="1050" dirty="0" smtClean="0"/>
              <a:t> (</a:t>
            </a:r>
            <a:r>
              <a:rPr lang="de-DE" sz="1050" dirty="0" smtClean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 smtClean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sp>
        <p:nvSpPr>
          <p:cNvPr id="21" name="Textfeld 20"/>
          <p:cNvSpPr txBox="1"/>
          <p:nvPr/>
        </p:nvSpPr>
        <p:spPr>
          <a:xfrm>
            <a:off x="3697198" y="201165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OpenIcons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sp>
        <p:nvSpPr>
          <p:cNvPr id="22" name="Textfeld 21"/>
          <p:cNvSpPr txBox="1"/>
          <p:nvPr/>
        </p:nvSpPr>
        <p:spPr>
          <a:xfrm>
            <a:off x="457200" y="5278976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697198" y="5278976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felipeblasco</a:t>
            </a:r>
            <a:r>
              <a:rPr lang="de-DE" sz="1050" dirty="0"/>
              <a:t> </a:t>
            </a:r>
            <a:r>
              <a:rPr lang="de-DE" sz="1050" dirty="0" smtClean="0"/>
              <a:t>(</a:t>
            </a:r>
            <a:r>
              <a:rPr lang="de-DE" sz="1050" dirty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57203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697201" y="8494885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Autor des Icons: </a:t>
            </a:r>
            <a:r>
              <a:rPr lang="de-DE" sz="1050" dirty="0" err="1"/>
              <a:t>Clker</a:t>
            </a:r>
            <a:r>
              <a:rPr lang="de-DE" sz="1050" dirty="0"/>
              <a:t>-Free-</a:t>
            </a:r>
            <a:r>
              <a:rPr lang="de-DE" sz="1050" dirty="0" err="1"/>
              <a:t>Vector</a:t>
            </a:r>
            <a:r>
              <a:rPr lang="de-DE" sz="1050" dirty="0"/>
              <a:t>-Images </a:t>
            </a:r>
            <a:r>
              <a:rPr lang="de-DE" sz="1050" dirty="0" smtClean="0"/>
              <a:t>(</a:t>
            </a:r>
            <a:r>
              <a:rPr lang="de-DE" sz="1050" dirty="0">
                <a:hlinkClick r:id="rId5"/>
              </a:rPr>
              <a:t>CC0 1.0</a:t>
            </a:r>
            <a:r>
              <a:rPr lang="de-DE" sz="1050" dirty="0" smtClean="0"/>
              <a:t>)</a:t>
            </a:r>
            <a:endParaRPr lang="de-DE" sz="1050" dirty="0"/>
          </a:p>
          <a:p>
            <a:r>
              <a:rPr lang="de-DE" sz="1050" dirty="0"/>
              <a:t>Das gesamte Material steht unter der Lizenz </a:t>
            </a:r>
            <a:r>
              <a:rPr lang="de-DE" sz="1050" dirty="0">
                <a:hlinkClick r:id="rId6"/>
              </a:rPr>
              <a:t>CC BY-SA 4.0</a:t>
            </a:r>
            <a:r>
              <a:rPr lang="de-DE" sz="1050" dirty="0"/>
              <a:t>, ausgenommen das Logo der RWTH Aachen University.</a:t>
            </a:r>
          </a:p>
        </p:txBody>
      </p:sp>
    </p:spTree>
    <p:extLst>
      <p:ext uri="{BB962C8B-B14F-4D97-AF65-F5344CB8AC3E}">
        <p14:creationId xmlns:p14="http://schemas.microsoft.com/office/powerpoint/2010/main" val="11712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73" y="404620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773" y="404620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773" y="3739825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75" y="6884620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773" y="6883517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72" y="3739825"/>
            <a:ext cx="2240451" cy="1331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457200" y="197009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 smtClean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2713971"/>
            <a:ext cx="2870024" cy="45128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697198" y="197009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2713971"/>
            <a:ext cx="2870024" cy="451282"/>
          </a:xfrm>
          <a:prstGeom prst="rect">
            <a:avLst/>
          </a:prstGeom>
        </p:spPr>
      </p:pic>
      <p:pic>
        <p:nvPicPr>
          <p:cNvPr id="2052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457200" y="5216630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9" y="5960510"/>
            <a:ext cx="2870024" cy="451282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3697198" y="5216630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87" y="5960510"/>
            <a:ext cx="2870024" cy="451282"/>
          </a:xfrm>
          <a:prstGeom prst="rect">
            <a:avLst/>
          </a:prstGeom>
        </p:spPr>
      </p:pic>
      <p:sp>
        <p:nvSpPr>
          <p:cNvPr id="47" name="Textfeld 46"/>
          <p:cNvSpPr txBox="1"/>
          <p:nvPr/>
        </p:nvSpPr>
        <p:spPr>
          <a:xfrm>
            <a:off x="457203" y="84533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2" y="9197201"/>
            <a:ext cx="2870024" cy="451282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697201" y="8453321"/>
            <a:ext cx="316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Autor: MINT-L-OER-amt</a:t>
            </a:r>
          </a:p>
          <a:p>
            <a:r>
              <a:rPr lang="de-DE" sz="1050" dirty="0" smtClean="0"/>
              <a:t>Das gesamte Material steht unter der Lizenz </a:t>
            </a:r>
            <a:r>
              <a:rPr lang="de-DE" sz="1050" dirty="0">
                <a:hlinkClick r:id="rId2"/>
              </a:rPr>
              <a:t>CC BY-SA 4.0</a:t>
            </a:r>
            <a:r>
              <a:rPr lang="de-DE" sz="1050" dirty="0" smtClean="0"/>
              <a:t>, ausgenommen das Logo der RWTH Aachen University.</a:t>
            </a:r>
            <a:endParaRPr lang="de-DE" sz="1050" dirty="0"/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90" y="9197201"/>
            <a:ext cx="2870024" cy="451282"/>
          </a:xfrm>
          <a:prstGeom prst="rect">
            <a:avLst/>
          </a:prstGeom>
        </p:spPr>
      </p:pic>
      <p:pic>
        <p:nvPicPr>
          <p:cNvPr id="53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1675625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4922164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s://upload.wikimedia.org/wikipedia/commons/thumb/d/d0/CC-BY-SA_icon.svg/1280px-CC-BY-SA_icon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3" y="8161061"/>
            <a:ext cx="829474" cy="2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0" y="1103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239999" y="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239999" y="3238897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0" y="324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0" y="6480000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39999" y="6477794"/>
            <a:ext cx="3240000" cy="324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" y="315869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381" y="315869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" y="3554766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381" y="3552560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0" y="6793663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Bild, Foto, Meer, Ozean, Segeln, Segelboot, Cat,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380" y="6789251"/>
            <a:ext cx="2173241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upload.wikimedia.org/wikipedia/commons/thumb/d/d0/CC-BY-SA_icon.svg/1280px-CC-BY-SA_ic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2251384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1/16/CC-BY_icon.svg/1280px-CC-BY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4" y="5542013"/>
            <a:ext cx="1344409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upload.wikimedia.org/wikipedia/commons/thumb/9/99/Cc-by-nc_icon.svg/1280px-Cc-by-n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8728091"/>
            <a:ext cx="1344409" cy="47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s://upload.wikimedia.org/wikipedia/commons/thumb/1/16/Cc-by-nd_icon.svg/1280px-Cc-by-nd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5537884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upload.wikimedia.org/wikipedia/commons/thumb/1/12/Cc-by-nc-sa_icon.svg/1280px-Cc-by-nc-sa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89" y="2246720"/>
            <a:ext cx="1366737" cy="4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4/4f/Cc_by-nc-nd_euro_icon.svg/1280px-Cc_by-nc-nd_euro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2" y="8724940"/>
            <a:ext cx="1353412" cy="4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1511</Words>
  <Application>Microsoft Office PowerPoint</Application>
  <PresentationFormat>A4-Papier (210 x 297 mm)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</vt:lpstr>
      <vt:lpstr>OER Kombinationskarten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Kombinationskarten OER Materialien</dc:title>
  <dc:creator>MINT-L-OER-amt</dc:creator>
  <cp:lastModifiedBy>Rene Roepke</cp:lastModifiedBy>
  <cp:revision>23</cp:revision>
  <cp:lastPrinted>2017-04-13T09:12:25Z</cp:lastPrinted>
  <dcterms:created xsi:type="dcterms:W3CDTF">2017-04-13T08:45:21Z</dcterms:created>
  <dcterms:modified xsi:type="dcterms:W3CDTF">2018-02-27T09:24:15Z</dcterms:modified>
</cp:coreProperties>
</file>