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3"/>
  </p:notesMasterIdLst>
  <p:handoutMasterIdLst>
    <p:handoutMasterId r:id="rId14"/>
  </p:handoutMasterIdLst>
  <p:sldIdLst>
    <p:sldId id="262" r:id="rId3"/>
    <p:sldId id="276" r:id="rId4"/>
    <p:sldId id="277" r:id="rId5"/>
    <p:sldId id="279" r:id="rId6"/>
    <p:sldId id="281" r:id="rId7"/>
    <p:sldId id="283" r:id="rId8"/>
    <p:sldId id="284" r:id="rId9"/>
    <p:sldId id="282" r:id="rId10"/>
    <p:sldId id="280" r:id="rId11"/>
    <p:sldId id="275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9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0" autoAdjust="0"/>
  </p:normalViewPr>
  <p:slideViewPr>
    <p:cSldViewPr>
      <p:cViewPr varScale="1">
        <p:scale>
          <a:sx n="61" d="100"/>
          <a:sy n="61" d="100"/>
        </p:scale>
        <p:origin x="1440" y="40"/>
      </p:cViewPr>
      <p:guideLst>
        <p:guide orient="horz" pos="1298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68209-4FAA-4E6C-864E-9A3D7320EA38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D1A4-F056-49CA-9403-107D35A53F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40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50C88-D6B9-485E-B3F1-FD75692FA8ED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417F-7BD9-43E3-9589-971B55AD05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63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5D5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Tafelhintergr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 descr="Logo_wei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84900" y="777875"/>
            <a:ext cx="23161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/>
          <p:nvPr/>
        </p:nvCxnSpPr>
        <p:spPr bwMode="gray">
          <a:xfrm>
            <a:off x="468313" y="1890713"/>
            <a:ext cx="8207375" cy="0"/>
          </a:xfrm>
          <a:prstGeom prst="line">
            <a:avLst/>
          </a:prstGeom>
          <a:ln w="12700" cmpd="sng">
            <a:solidFill>
              <a:srgbClr val="A59C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23600" y="2872800"/>
            <a:ext cx="7772400" cy="1360800"/>
          </a:xfrm>
        </p:spPr>
        <p:txBody>
          <a:bodyPr>
            <a:noAutofit/>
          </a:bodyPr>
          <a:lstStyle>
            <a:lvl1pPr algn="l">
              <a:buFontTx/>
              <a:buNone/>
              <a:defRPr sz="2800">
                <a:solidFill>
                  <a:schemeClr val="accent4"/>
                </a:solidFill>
                <a:latin typeface="Cambria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23601" y="4401384"/>
            <a:ext cx="7772400" cy="1543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2000">
                <a:solidFill>
                  <a:schemeClr val="accent4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17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3566-AC9F-40B5-A91E-65EAB184E3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248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3049"/>
            <a:ext cx="2997200" cy="121126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27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1484313"/>
            <a:ext cx="2997200" cy="471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F816-6A8E-4301-B5DA-8B0C0C47C4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251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4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04725"/>
            <a:ext cx="5486400" cy="7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29232-FC98-4A2A-A5AA-62A93D3C09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09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276475"/>
            <a:ext cx="8207376" cy="3924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23.03.2017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F23 Schulische Bildung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D6604-0EF4-4BC3-A4F3-0BCECE79C47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54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46288" cy="5926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2" y="274638"/>
            <a:ext cx="6008687" cy="5926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23.03.2017</a:t>
            </a:r>
            <a:endParaRPr lang="de-DE" alt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F23 Schulische Bildung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7C0C-BA3C-42DB-8C6C-5079FB83C7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83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5D5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Tafelhintergr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 descr="Logo_wei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84900" y="777875"/>
            <a:ext cx="23161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/>
          <p:nvPr/>
        </p:nvCxnSpPr>
        <p:spPr bwMode="gray">
          <a:xfrm>
            <a:off x="468313" y="1890713"/>
            <a:ext cx="8207375" cy="0"/>
          </a:xfrm>
          <a:prstGeom prst="line">
            <a:avLst/>
          </a:prstGeom>
          <a:ln w="12700" cmpd="sng">
            <a:solidFill>
              <a:srgbClr val="A59C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23600" y="2872800"/>
            <a:ext cx="7772400" cy="1360800"/>
          </a:xfrm>
        </p:spPr>
        <p:txBody>
          <a:bodyPr>
            <a:noAutofit/>
          </a:bodyPr>
          <a:lstStyle>
            <a:lvl1pPr algn="l">
              <a:buFontTx/>
              <a:buNone/>
              <a:defRPr sz="2800">
                <a:solidFill>
                  <a:schemeClr val="accent4"/>
                </a:solidFill>
                <a:latin typeface="Cambria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23601" y="4401384"/>
            <a:ext cx="7772400" cy="1543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2000">
                <a:solidFill>
                  <a:schemeClr val="accent4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64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2D7D-D6C1-4462-91EC-5E3DAF1DAB5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44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663" y="2833577"/>
            <a:ext cx="7772400" cy="216734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94212-CF13-45BA-9181-2DC4C73A57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1652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sz="half" idx="1"/>
          </p:nvPr>
        </p:nvSpPr>
        <p:spPr>
          <a:xfrm>
            <a:off x="466725" y="2276475"/>
            <a:ext cx="4036210" cy="3924000"/>
          </a:xfrm>
          <a:prstGeom prst="rect">
            <a:avLst/>
          </a:prstGeom>
        </p:spPr>
        <p:txBody>
          <a:bodyPr/>
          <a:lstStyle>
            <a:lvl1pPr>
              <a:defRPr lang="de-DE" sz="2000" kern="1200" smtClean="0">
                <a:solidFill>
                  <a:srgbClr val="2B2926"/>
                </a:solidFill>
                <a:latin typeface="+mn-lt"/>
                <a:ea typeface="ＭＳ Ｐゴシック" charset="0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25942" y="2276475"/>
            <a:ext cx="4049746" cy="392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BE313-BDA8-4B04-A7C3-9B84DB314F2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0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ild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25942" y="2276475"/>
            <a:ext cx="4049746" cy="392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68311" y="1916113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312" y="5588475"/>
            <a:ext cx="3960000" cy="612000"/>
          </a:xfrm>
          <a:prstGeom prst="rect">
            <a:avLst/>
          </a:prstGeom>
        </p:spPr>
        <p:txBody>
          <a:bodyPr lIns="90000" rIns="90000"/>
          <a:lstStyle>
            <a:lvl1pPr marL="0" indent="0">
              <a:buFontTx/>
              <a:buNone/>
              <a:defRPr sz="1500" baseline="0">
                <a:solidFill>
                  <a:schemeClr val="tx2"/>
                </a:solidFill>
              </a:defRPr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4ACDCDC-367F-4C5D-8AFE-0B883EDFB90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2" y="241299"/>
            <a:ext cx="5190887" cy="1243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29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2D7D-D6C1-4462-91EC-5E3DAF1DAB5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01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1915200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000" y="5588775"/>
            <a:ext cx="396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715688" y="1915200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715688" y="5588775"/>
            <a:ext cx="396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18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FBDF938-EE57-4416-A521-BEB33C6575A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563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68000" y="1915199"/>
            <a:ext cx="8207688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000" y="5588775"/>
            <a:ext cx="8208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63C525A-1CD9-454C-A989-6DE4FABAA8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95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2" y="2289600"/>
            <a:ext cx="4032000" cy="39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780775"/>
            <a:ext cx="4032000" cy="34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89600"/>
            <a:ext cx="4032000" cy="39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80775"/>
            <a:ext cx="4032000" cy="34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8456E-1561-4B8B-9B0F-C272FB3DEE9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68312" y="241299"/>
            <a:ext cx="5190887" cy="1243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324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C46E2-F612-4F6E-8264-738B40A697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81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3566-AC9F-40B5-A91E-65EAB184E3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9548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3049"/>
            <a:ext cx="2997200" cy="121126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27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1484313"/>
            <a:ext cx="2997200" cy="471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F816-6A8E-4301-B5DA-8B0C0C47C4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4579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4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04725"/>
            <a:ext cx="5486400" cy="7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29232-FC98-4A2A-A5AA-62A93D3C09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8989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276475"/>
            <a:ext cx="8207376" cy="3924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D6604-0EF4-4BC3-A4F3-0BCECE79C47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228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46288" cy="5926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2" y="274638"/>
            <a:ext cx="6008687" cy="5926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7C0C-BA3C-42DB-8C6C-5079FB83C7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793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663" y="2833577"/>
            <a:ext cx="7772400" cy="216734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23.03.2017</a:t>
            </a: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94212-CF13-45BA-9181-2DC4C73A57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72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sz="half" idx="1"/>
          </p:nvPr>
        </p:nvSpPr>
        <p:spPr>
          <a:xfrm>
            <a:off x="466725" y="2276475"/>
            <a:ext cx="4036210" cy="3924000"/>
          </a:xfrm>
          <a:prstGeom prst="rect">
            <a:avLst/>
          </a:prstGeom>
        </p:spPr>
        <p:txBody>
          <a:bodyPr/>
          <a:lstStyle>
            <a:lvl1pPr>
              <a:defRPr lang="de-DE" sz="2000" kern="1200" smtClean="0">
                <a:solidFill>
                  <a:srgbClr val="2B2926"/>
                </a:solidFill>
                <a:latin typeface="+mn-lt"/>
                <a:ea typeface="ＭＳ Ｐゴシック" charset="0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25942" y="2276475"/>
            <a:ext cx="4049746" cy="392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23.03.2017</a:t>
            </a:r>
            <a:endParaRPr lang="de-DE" alt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F23 Schulische Bildung</a:t>
            </a:r>
            <a:endParaRPr lang="de-DE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BE313-BDA8-4B04-A7C3-9B84DB314F2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83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ild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25942" y="2276475"/>
            <a:ext cx="4049746" cy="392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68311" y="1916113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312" y="5588475"/>
            <a:ext cx="3960000" cy="612000"/>
          </a:xfrm>
          <a:prstGeom prst="rect">
            <a:avLst/>
          </a:prstGeom>
        </p:spPr>
        <p:txBody>
          <a:bodyPr lIns="90000" rIns="90000"/>
          <a:lstStyle>
            <a:lvl1pPr marL="0" indent="0">
              <a:buFontTx/>
              <a:buNone/>
              <a:defRPr sz="1500" baseline="0">
                <a:solidFill>
                  <a:schemeClr val="tx2"/>
                </a:solidFill>
              </a:defRPr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23.03.2017</a:t>
            </a:r>
            <a:endParaRPr lang="de-DE" alt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4ACDCDC-367F-4C5D-8AFE-0B883EDFB90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2" y="241299"/>
            <a:ext cx="5190887" cy="1243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16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1915200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000" y="5588775"/>
            <a:ext cx="396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715688" y="1915200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715688" y="5588775"/>
            <a:ext cx="396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23.03.2017</a:t>
            </a:r>
            <a:endParaRPr lang="de-DE" altLang="de-DE" dirty="0"/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FBDF938-EE57-4416-A521-BEB33C6575A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4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68000" y="1915199"/>
            <a:ext cx="8207688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000" y="5588775"/>
            <a:ext cx="8208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63C525A-1CD9-454C-A989-6DE4FABAA8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66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2" y="2289600"/>
            <a:ext cx="4032000" cy="39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780775"/>
            <a:ext cx="4032000" cy="34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89600"/>
            <a:ext cx="4032000" cy="39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80775"/>
            <a:ext cx="4032000" cy="34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8456E-1561-4B8B-9B0F-C272FB3DEE9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68312" y="241299"/>
            <a:ext cx="5190887" cy="1243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08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C46E2-F612-4F6E-8264-738B40A697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04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/>
        </p:nvSpPr>
        <p:spPr bwMode="gray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468312" y="241299"/>
            <a:ext cx="51908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468312" y="6423025"/>
            <a:ext cx="933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6E6E6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ea typeface="MS PGothic" panose="020B0600070205080204" pitchFamily="34" charset="-128"/>
              </a:rPr>
              <a:t>23.03.2017</a:t>
            </a:r>
            <a:endParaRPr lang="de-DE" altLang="de-DE" dirty="0">
              <a:ea typeface="MS PGothic" panose="020B0600070205080204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7666038" y="6423025"/>
            <a:ext cx="1009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6E6E6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ea typeface="MS PGothic" panose="020B0600070205080204" pitchFamily="34" charset="-128"/>
              </a:rPr>
              <a:t>Tafel </a:t>
            </a:r>
            <a:fld id="{14C5E7AE-AB4D-4A30-8AE8-086506C1C8D0}" type="slidenum">
              <a:rPr lang="de-DE" altLang="de-DE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>
              <a:ea typeface="MS PGothic" panose="020B0600070205080204" pitchFamily="34" charset="-128"/>
            </a:endParaRPr>
          </a:p>
        </p:txBody>
      </p:sp>
      <p:sp>
        <p:nvSpPr>
          <p:cNvPr id="1030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468312" y="2276476"/>
            <a:ext cx="8207376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pic>
        <p:nvPicPr>
          <p:cNvPr id="7" name="Bild 8" descr="Logo_farbig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84900" y="776288"/>
            <a:ext cx="23161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8"/>
          <p:cNvCxnSpPr/>
          <p:nvPr/>
        </p:nvCxnSpPr>
        <p:spPr bwMode="gray">
          <a:xfrm>
            <a:off x="468312" y="1889125"/>
            <a:ext cx="8207376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de-DE" sz="2200" kern="1200">
          <a:solidFill>
            <a:schemeClr val="tx2"/>
          </a:solidFill>
          <a:latin typeface="Cambri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161925" indent="-161925" algn="l" defTabSz="457200" rtl="0" eaLnBrk="1" fontAlgn="base" hangingPunct="1">
        <a:spcBef>
          <a:spcPct val="20000"/>
        </a:spcBef>
        <a:spcAft>
          <a:spcPts val="16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127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2pPr>
      <a:lvl3pPr marL="6286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3pPr>
      <a:lvl4pPr marL="8445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4pPr>
      <a:lvl5pPr marL="10604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orient="horz" pos="1434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12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/>
        </p:nvSpPr>
        <p:spPr bwMode="gray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468312" y="241299"/>
            <a:ext cx="51908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468312" y="6423025"/>
            <a:ext cx="933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6E6E6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ea typeface="MS PGothic" panose="020B0600070205080204" pitchFamily="34" charset="-128"/>
              </a:rPr>
              <a:t>09.11.2016</a:t>
            </a:r>
            <a:endParaRPr lang="de-DE" altLang="de-DE" dirty="0">
              <a:ea typeface="MS PGothic" panose="020B0600070205080204" pitchFamily="34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7666038" y="6423025"/>
            <a:ext cx="1009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6E6E6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ea typeface="MS PGothic" panose="020B0600070205080204" pitchFamily="34" charset="-128"/>
              </a:rPr>
              <a:t>Tafel </a:t>
            </a:r>
            <a:fld id="{14C5E7AE-AB4D-4A30-8AE8-086506C1C8D0}" type="slidenum">
              <a:rPr lang="de-DE" altLang="de-DE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>
              <a:ea typeface="MS PGothic" panose="020B0600070205080204" pitchFamily="34" charset="-128"/>
            </a:endParaRPr>
          </a:p>
        </p:txBody>
      </p:sp>
      <p:sp>
        <p:nvSpPr>
          <p:cNvPr id="1030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468312" y="2276476"/>
            <a:ext cx="8207376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pic>
        <p:nvPicPr>
          <p:cNvPr id="7" name="Bild 8" descr="Logo_farbig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84900" y="776288"/>
            <a:ext cx="23161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8"/>
          <p:cNvCxnSpPr/>
          <p:nvPr/>
        </p:nvCxnSpPr>
        <p:spPr bwMode="gray">
          <a:xfrm>
            <a:off x="468312" y="1889125"/>
            <a:ext cx="8207376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1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de-DE" sz="2200" kern="1200">
          <a:solidFill>
            <a:schemeClr val="tx2"/>
          </a:solidFill>
          <a:latin typeface="Cambri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161925" indent="-161925" algn="l" defTabSz="457200" rtl="0" eaLnBrk="1" fontAlgn="base" hangingPunct="1">
        <a:spcBef>
          <a:spcPct val="20000"/>
        </a:spcBef>
        <a:spcAft>
          <a:spcPts val="16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127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2pPr>
      <a:lvl3pPr marL="6286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3pPr>
      <a:lvl4pPr marL="8445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4pPr>
      <a:lvl5pPr marL="10604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orient="horz" pos="1434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OER und BNE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Ideale Ergänzung für Unterricht und Schule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8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Orientierungsrahmen</a:t>
            </a:r>
            <a:br>
              <a:rPr lang="de-DE" dirty="0" smtClean="0"/>
            </a:br>
            <a:r>
              <a:rPr lang="de-DE" dirty="0" smtClean="0"/>
              <a:t>Globale Entwicklung</a:t>
            </a:r>
            <a:endParaRPr lang="de-DE" dirty="0"/>
          </a:p>
        </p:txBody>
      </p:sp>
      <p:pic>
        <p:nvPicPr>
          <p:cNvPr id="8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0" y="2276475"/>
            <a:ext cx="2708599" cy="38227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256738" y="5604858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b="1" dirty="0">
                <a:solidFill>
                  <a:srgbClr val="00B050"/>
                </a:solidFill>
              </a:rPr>
              <a:t>↗</a:t>
            </a:r>
            <a:r>
              <a:rPr lang="de-DE" sz="2800" b="1" dirty="0">
                <a:solidFill>
                  <a:srgbClr val="000000"/>
                </a:solidFill>
              </a:rPr>
              <a:t> ges.engagement-global.de</a:t>
            </a:r>
          </a:p>
        </p:txBody>
      </p:sp>
    </p:spTree>
    <p:extLst>
      <p:ext uri="{BB962C8B-B14F-4D97-AF65-F5344CB8AC3E}">
        <p14:creationId xmlns:p14="http://schemas.microsoft.com/office/powerpoint/2010/main" val="19422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 für nachhaltige Entwicklung –</a:t>
            </a:r>
            <a:br>
              <a:rPr lang="de-DE" dirty="0" smtClean="0"/>
            </a:br>
            <a:r>
              <a:rPr lang="de-DE" dirty="0" smtClean="0"/>
              <a:t>BNE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"/>
          </p:nvPr>
        </p:nvSpPr>
        <p:spPr>
          <a:xfrm>
            <a:off x="503865" y="2060848"/>
            <a:ext cx="8172591" cy="3924000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 smtClean="0"/>
              <a:t>„BNE </a:t>
            </a:r>
            <a:r>
              <a:rPr lang="de-DE" sz="2200" dirty="0"/>
              <a:t>befähigt Lernende, informierte Entscheidungen zu treffen und verantwortungsbewusst </a:t>
            </a:r>
            <a:r>
              <a:rPr lang="de-DE" sz="2200" dirty="0" smtClean="0"/>
              <a:t>zum Schutz </a:t>
            </a:r>
            <a:r>
              <a:rPr lang="de-DE" sz="2200" dirty="0"/>
              <a:t>der Umwelt, für eine bestandsfähige Wirtschaft und einer gerechten Gesellschaft für </a:t>
            </a:r>
            <a:r>
              <a:rPr lang="de-DE" sz="2200" dirty="0" smtClean="0"/>
              <a:t>aktuelle und </a:t>
            </a:r>
            <a:r>
              <a:rPr lang="de-DE" sz="2200" dirty="0"/>
              <a:t>zukünftige Generationen zu handeln und dabei die kulturelle Vielfalt zu respektieren. </a:t>
            </a:r>
            <a:r>
              <a:rPr lang="de-DE" sz="2200" dirty="0" smtClean="0"/>
              <a:t>Es geht </a:t>
            </a:r>
            <a:r>
              <a:rPr lang="de-DE" sz="2200" dirty="0"/>
              <a:t>um einen lebenslangen Lernprozess, der wesentlicher Bestandteil einer hochwertigen </a:t>
            </a:r>
            <a:r>
              <a:rPr lang="de-DE" sz="2200" dirty="0" smtClean="0"/>
              <a:t>Bildung ist</a:t>
            </a:r>
            <a:r>
              <a:rPr lang="de-DE" sz="2200" dirty="0"/>
              <a:t>. BNE ist eine ganzheitliche und transformative Bildung, die die Lerninhalte und -</a:t>
            </a:r>
            <a:r>
              <a:rPr lang="de-DE" sz="2200" dirty="0" smtClean="0"/>
              <a:t>ergebnisse, Pädagogik </a:t>
            </a:r>
            <a:r>
              <a:rPr lang="de-DE" sz="2200" dirty="0"/>
              <a:t>und die Lernumgebung berücksichtigt</a:t>
            </a:r>
            <a:r>
              <a:rPr lang="de-DE" sz="2200" dirty="0" smtClean="0"/>
              <a:t>.“</a:t>
            </a:r>
          </a:p>
          <a:p>
            <a:pPr marL="0" indent="0">
              <a:buNone/>
            </a:pPr>
            <a:r>
              <a:rPr lang="de-DE" sz="2200" dirty="0" smtClean="0"/>
              <a:t>Zitat aus UNESCO Roadmap </a:t>
            </a:r>
            <a:br>
              <a:rPr lang="de-DE" sz="2200" dirty="0" smtClean="0"/>
            </a:br>
            <a:r>
              <a:rPr lang="de-DE" sz="2200" dirty="0" smtClean="0"/>
              <a:t>zur Umsetzung des Weltaktionsprogramms BNE</a:t>
            </a: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100000"/>
              <a:buFontTx/>
              <a:buChar char="-"/>
            </a:pPr>
            <a:endParaRPr lang="de-DE" dirty="0" smtClean="0"/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8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von OER in Schule –</a:t>
            </a:r>
            <a:br>
              <a:rPr lang="de-DE" dirty="0" smtClean="0"/>
            </a:br>
            <a:r>
              <a:rPr lang="de-DE" dirty="0" smtClean="0"/>
              <a:t>Allgemein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"/>
          </p:nvPr>
        </p:nvSpPr>
        <p:spPr>
          <a:xfrm>
            <a:off x="359849" y="2420888"/>
            <a:ext cx="8172591" cy="3924000"/>
          </a:xfrm>
        </p:spPr>
        <p:txBody>
          <a:bodyPr/>
          <a:lstStyle/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Lern- und Lehrmaterialien können schnell verbreitet werden</a:t>
            </a: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Lehr- und Lehrmaterialien können verändert werden</a:t>
            </a: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Lehr- und Lehrmaterialien können aktuell gehalten werden</a:t>
            </a:r>
            <a:endParaRPr lang="de-DE" sz="2200" dirty="0"/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100000"/>
              <a:buFontTx/>
              <a:buChar char="-"/>
            </a:pPr>
            <a:endParaRPr lang="de-DE" dirty="0" smtClean="0"/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3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OER unterstützen Lernen und Lehren </a:t>
            </a:r>
            <a:br>
              <a:rPr lang="de-DE" dirty="0" smtClean="0"/>
            </a:br>
            <a:r>
              <a:rPr lang="de-DE" dirty="0" smtClean="0"/>
              <a:t>im Sinne von BNE (Auswahl)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"/>
          </p:nvPr>
        </p:nvSpPr>
        <p:spPr>
          <a:xfrm>
            <a:off x="359849" y="1772816"/>
            <a:ext cx="8172591" cy="3924000"/>
          </a:xfrm>
        </p:spPr>
        <p:txBody>
          <a:bodyPr/>
          <a:lstStyle/>
          <a:p>
            <a:endParaRPr lang="de-DE" dirty="0"/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Freiräume </a:t>
            </a:r>
            <a:r>
              <a:rPr lang="de-DE" sz="2200" dirty="0">
                <a:solidFill>
                  <a:srgbClr val="000000"/>
                </a:solidFill>
              </a:rPr>
              <a:t>für selbstbestimmte </a:t>
            </a:r>
            <a:r>
              <a:rPr lang="de-DE" sz="2200" dirty="0" smtClean="0">
                <a:solidFill>
                  <a:srgbClr val="000000"/>
                </a:solidFill>
              </a:rPr>
              <a:t>Schüleraktivitäten ermöglichen</a:t>
            </a: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0000"/>
                </a:solidFill>
              </a:rPr>
              <a:t>kollaborative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r>
              <a:rPr lang="de-DE" sz="2200" dirty="0">
                <a:solidFill>
                  <a:srgbClr val="000000"/>
                </a:solidFill>
              </a:rPr>
              <a:t>Lernsituationen </a:t>
            </a:r>
            <a:r>
              <a:rPr lang="de-DE" sz="2200" dirty="0" smtClean="0">
                <a:solidFill>
                  <a:srgbClr val="000000"/>
                </a:solidFill>
              </a:rPr>
              <a:t>schaffen</a:t>
            </a: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Selbstwirksamkeit erfahren &amp; Verantwortung übernehmen</a:t>
            </a: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kritische </a:t>
            </a:r>
            <a:r>
              <a:rPr lang="de-DE" sz="2200" dirty="0">
                <a:solidFill>
                  <a:srgbClr val="000000"/>
                </a:solidFill>
              </a:rPr>
              <a:t>Reflexion </a:t>
            </a:r>
            <a:r>
              <a:rPr lang="de-DE" sz="2200" dirty="0" smtClean="0">
                <a:solidFill>
                  <a:srgbClr val="000000"/>
                </a:solidFill>
              </a:rPr>
              <a:t>und Aushandeln von Positionen anregen</a:t>
            </a:r>
            <a:endParaRPr lang="de-DE" sz="2200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0000"/>
                </a:solidFill>
              </a:rPr>
              <a:t>und </a:t>
            </a:r>
            <a:r>
              <a:rPr lang="de-DE" sz="2200" dirty="0">
                <a:solidFill>
                  <a:srgbClr val="000000"/>
                </a:solidFill>
              </a:rPr>
              <a:t>eigenständigen </a:t>
            </a:r>
            <a:r>
              <a:rPr lang="de-DE" sz="2200" dirty="0" smtClean="0">
                <a:solidFill>
                  <a:srgbClr val="000000"/>
                </a:solidFill>
              </a:rPr>
              <a:t>Wissenserwerb fördern</a:t>
            </a:r>
            <a:endParaRPr lang="de-DE" sz="2200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ffenes BNE Materialien</a:t>
            </a:r>
            <a:br>
              <a:rPr lang="de-DE" dirty="0" smtClean="0"/>
            </a:br>
            <a:r>
              <a:rPr lang="de-DE" dirty="0" smtClean="0"/>
              <a:t>z B. für den Biologieunterricht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2" y="2152675"/>
            <a:ext cx="2379159" cy="33667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52675"/>
            <a:ext cx="2379159" cy="33667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251520" y="5589240"/>
            <a:ext cx="7256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b="1" dirty="0">
                <a:solidFill>
                  <a:srgbClr val="00B050"/>
                </a:solidFill>
              </a:rPr>
              <a:t>↗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000000"/>
                </a:solidFill>
              </a:rPr>
              <a:t>ges.engagement-global.de/downloads.html</a:t>
            </a:r>
            <a:endParaRPr lang="de-DE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BNE </a:t>
            </a:r>
            <a:r>
              <a:rPr lang="de-DE" dirty="0" err="1" smtClean="0"/>
              <a:t>Erklärfilme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zu den Themen Klima &amp; Verkehr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6" y="2179707"/>
            <a:ext cx="4427984" cy="24907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76554"/>
            <a:ext cx="4427984" cy="24907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251520" y="5589240"/>
            <a:ext cx="7256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b="1" dirty="0">
                <a:solidFill>
                  <a:srgbClr val="00B050"/>
                </a:solidFill>
              </a:rPr>
              <a:t>↗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000000"/>
                </a:solidFill>
              </a:rPr>
              <a:t>ges.engagement-global.de/downloads.html</a:t>
            </a:r>
            <a:endParaRPr lang="de-DE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BNE </a:t>
            </a:r>
            <a:r>
              <a:rPr lang="de-DE" dirty="0" err="1" smtClean="0"/>
              <a:t>Erklärfilme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zu den Themen Klima &amp; Verkehr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0397" r="1704" b="6393"/>
          <a:stretch/>
        </p:blipFill>
        <p:spPr>
          <a:xfrm>
            <a:off x="503178" y="2204864"/>
            <a:ext cx="6805126" cy="3240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Rechteck 2"/>
          <p:cNvSpPr/>
          <p:nvPr/>
        </p:nvSpPr>
        <p:spPr>
          <a:xfrm>
            <a:off x="251520" y="5589240"/>
            <a:ext cx="8764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b="1" dirty="0">
                <a:solidFill>
                  <a:srgbClr val="00B050"/>
                </a:solidFill>
              </a:rPr>
              <a:t>↗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000000"/>
                </a:solidFill>
              </a:rPr>
              <a:t>eineweltinternetkonferenz.github.io/</a:t>
            </a:r>
            <a:r>
              <a:rPr lang="de-DE" sz="2800" b="1" dirty="0" err="1" smtClean="0">
                <a:solidFill>
                  <a:srgbClr val="000000"/>
                </a:solidFill>
              </a:rPr>
              <a:t>Make</a:t>
            </a:r>
            <a:r>
              <a:rPr lang="de-DE" sz="2800" b="1" dirty="0" smtClean="0">
                <a:solidFill>
                  <a:srgbClr val="000000"/>
                </a:solidFill>
              </a:rPr>
              <a:t>-BNE-OER</a:t>
            </a:r>
            <a:r>
              <a:rPr lang="de-DE" sz="2800" b="1" dirty="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972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Screenshots Videos: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OER/BNE Videos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8559" t="8707" r="8299" b="13042"/>
          <a:stretch/>
        </p:blipFill>
        <p:spPr>
          <a:xfrm>
            <a:off x="4664343" y="2867207"/>
            <a:ext cx="4145105" cy="21944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1292" t="15601" r="10465" b="10421"/>
          <a:stretch/>
        </p:blipFill>
        <p:spPr>
          <a:xfrm>
            <a:off x="466723" y="2867207"/>
            <a:ext cx="4126175" cy="21944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hteck 8"/>
          <p:cNvSpPr/>
          <p:nvPr/>
        </p:nvSpPr>
        <p:spPr>
          <a:xfrm>
            <a:off x="251520" y="5589240"/>
            <a:ext cx="7256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b="1" dirty="0">
                <a:solidFill>
                  <a:srgbClr val="00B050"/>
                </a:solidFill>
              </a:rPr>
              <a:t>↗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000000"/>
                </a:solidFill>
              </a:rPr>
              <a:t>ges.engagement-global.de/downloads.html</a:t>
            </a:r>
            <a:endParaRPr lang="de-DE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09.11.2016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847850" y="6423025"/>
            <a:ext cx="5372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F2.2 Schulische Bildung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</a:t>
            </a:r>
            <a:endParaRPr lang="de-DE" dirty="0"/>
          </a:p>
        </p:txBody>
      </p:sp>
      <p:sp>
        <p:nvSpPr>
          <p:cNvPr id="7" name="Inhaltsplatzhalter 1"/>
          <p:cNvSpPr>
            <a:spLocks noGrp="1"/>
          </p:cNvSpPr>
          <p:nvPr>
            <p:ph sz="half" idx="1"/>
          </p:nvPr>
        </p:nvSpPr>
        <p:spPr>
          <a:xfrm>
            <a:off x="359849" y="2276872"/>
            <a:ext cx="8172591" cy="3096344"/>
          </a:xfrm>
        </p:spPr>
        <p:txBody>
          <a:bodyPr/>
          <a:lstStyle/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endParaRPr lang="de-DE" dirty="0" smtClean="0"/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dirty="0" smtClean="0">
                <a:solidFill>
                  <a:srgbClr val="000000"/>
                </a:solidFill>
              </a:rPr>
              <a:t>Engagement Global:</a:t>
            </a:r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b="1" dirty="0" smtClean="0">
                <a:solidFill>
                  <a:srgbClr val="00B050"/>
                </a:solidFill>
              </a:rPr>
              <a:t>↗</a:t>
            </a:r>
            <a:r>
              <a:rPr lang="de-DE" sz="2800" b="1" dirty="0" smtClean="0">
                <a:solidFill>
                  <a:srgbClr val="000000"/>
                </a:solidFill>
              </a:rPr>
              <a:t> ges.engagement-global.de</a:t>
            </a:r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endParaRPr lang="de-DE" sz="2800" dirty="0">
              <a:solidFill>
                <a:srgbClr val="000000"/>
              </a:solidFill>
            </a:endParaRPr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dirty="0" smtClean="0">
                <a:solidFill>
                  <a:srgbClr val="000000"/>
                </a:solidFill>
              </a:rPr>
              <a:t>Portal Globale Entwicklung:</a:t>
            </a:r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r>
              <a:rPr lang="de-DE" sz="2800" b="1" dirty="0">
                <a:solidFill>
                  <a:srgbClr val="00B050"/>
                </a:solidFill>
              </a:rPr>
              <a:t>↗</a:t>
            </a:r>
            <a:r>
              <a:rPr lang="de-DE" sz="2800" b="1" dirty="0">
                <a:solidFill>
                  <a:srgbClr val="000000"/>
                </a:solidFill>
              </a:rPr>
              <a:t> </a:t>
            </a:r>
            <a:r>
              <a:rPr lang="de-DE" sz="2800" b="1" dirty="0" smtClean="0">
                <a:solidFill>
                  <a:srgbClr val="000000"/>
                </a:solidFill>
              </a:rPr>
              <a:t>globaleslernen.de</a:t>
            </a:r>
          </a:p>
          <a:p>
            <a:pPr marL="180975" lvl="1" indent="0">
              <a:spcBef>
                <a:spcPts val="0"/>
              </a:spcBef>
              <a:spcAft>
                <a:spcPts val="300"/>
              </a:spcAft>
              <a:buSzPct val="80000"/>
              <a:buNone/>
            </a:pPr>
            <a:endParaRPr lang="de-DE" dirty="0" smtClean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marL="523875" lvl="1" indent="-342900"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defRPr/>
            </a:pPr>
            <a:endParaRPr lang="de-DE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8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Point">
  <a:themeElements>
    <a:clrScheme name="Engagement Global">
      <a:dk1>
        <a:sysClr val="windowText" lastClr="000000"/>
      </a:dk1>
      <a:lt1>
        <a:sysClr val="window" lastClr="FFFFFF"/>
      </a:lt1>
      <a:dk2>
        <a:srgbClr val="005293"/>
      </a:dk2>
      <a:lt2>
        <a:srgbClr val="BFB6AD"/>
      </a:lt2>
      <a:accent1>
        <a:srgbClr val="005293"/>
      </a:accent1>
      <a:accent2>
        <a:srgbClr val="675C53"/>
      </a:accent2>
      <a:accent3>
        <a:srgbClr val="BFB6AD"/>
      </a:accent3>
      <a:accent4>
        <a:srgbClr val="E6E5E0"/>
      </a:accent4>
      <a:accent5>
        <a:srgbClr val="E05206"/>
      </a:accent5>
      <a:accent6>
        <a:srgbClr val="2B2926"/>
      </a:accent6>
      <a:hlink>
        <a:srgbClr val="005293"/>
      </a:hlink>
      <a:folHlink>
        <a:srgbClr val="E052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Vorlage.potx" id="{5CEA0631-458F-4587-BD87-1DAB1C9541B4}" vid="{66158796-A68A-4C55-B25E-1DBCC65D1347}"/>
    </a:ext>
  </a:extLst>
</a:theme>
</file>

<file path=ppt/theme/theme2.xml><?xml version="1.0" encoding="utf-8"?>
<a:theme xmlns:a="http://schemas.openxmlformats.org/drawingml/2006/main" name="4_Vorlage PowerPoint">
  <a:themeElements>
    <a:clrScheme name="Engagement Global">
      <a:dk1>
        <a:sysClr val="windowText" lastClr="000000"/>
      </a:dk1>
      <a:lt1>
        <a:sysClr val="window" lastClr="FFFFFF"/>
      </a:lt1>
      <a:dk2>
        <a:srgbClr val="005293"/>
      </a:dk2>
      <a:lt2>
        <a:srgbClr val="BFB6AD"/>
      </a:lt2>
      <a:accent1>
        <a:srgbClr val="005293"/>
      </a:accent1>
      <a:accent2>
        <a:srgbClr val="675C53"/>
      </a:accent2>
      <a:accent3>
        <a:srgbClr val="BFB6AD"/>
      </a:accent3>
      <a:accent4>
        <a:srgbClr val="E6E5E0"/>
      </a:accent4>
      <a:accent5>
        <a:srgbClr val="E05206"/>
      </a:accent5>
      <a:accent6>
        <a:srgbClr val="2B2926"/>
      </a:accent6>
      <a:hlink>
        <a:srgbClr val="005293"/>
      </a:hlink>
      <a:folHlink>
        <a:srgbClr val="E052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Vorlage.potx" id="{5CEA0631-458F-4587-BD87-1DAB1C9541B4}" vid="{66158796-A68A-4C55-B25E-1DBCC65D1347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Bildschirmpräsentation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Cambria</vt:lpstr>
      <vt:lpstr>Wingdings</vt:lpstr>
      <vt:lpstr>1_Vorlage PowerPoint</vt:lpstr>
      <vt:lpstr>4_Vorlage PowerPoint</vt:lpstr>
      <vt:lpstr>OER und BNE</vt:lpstr>
      <vt:lpstr>Bildung für nachhaltige Entwicklung – BNE</vt:lpstr>
      <vt:lpstr>Vorteile von OER in Schule – Allgemein</vt:lpstr>
      <vt:lpstr>OER unterstützen Lernen und Lehren  im Sinne von BNE (Auswahl)</vt:lpstr>
      <vt:lpstr>offenes BNE Materialien z B. für den Biologieunterricht</vt:lpstr>
      <vt:lpstr>offene BNE Erklärfilme  zu den Themen Klima &amp; Verkehr</vt:lpstr>
      <vt:lpstr>offene BNE Erklärfilme  zu den Themen Klima &amp; Verkehr</vt:lpstr>
      <vt:lpstr>OER/BNE Videos</vt:lpstr>
      <vt:lpstr>weitere Informationen</vt:lpstr>
      <vt:lpstr>Orientierungsrahmen Globale Entwicklung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Krupp, Claudia (F2.2)</dc:creator>
  <cp:lastModifiedBy>Danz, Rene (F2.2)</cp:lastModifiedBy>
  <cp:revision>48</cp:revision>
  <cp:lastPrinted>2017-03-30T07:39:25Z</cp:lastPrinted>
  <dcterms:created xsi:type="dcterms:W3CDTF">2017-03-30T07:04:11Z</dcterms:created>
  <dcterms:modified xsi:type="dcterms:W3CDTF">2020-05-07T09:17:46Z</dcterms:modified>
</cp:coreProperties>
</file>