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9" r:id="rId2"/>
    <p:sldId id="286" r:id="rId3"/>
    <p:sldId id="288" r:id="rId4"/>
    <p:sldId id="287" r:id="rId5"/>
    <p:sldId id="292" r:id="rId6"/>
    <p:sldId id="293" r:id="rId7"/>
    <p:sldId id="256" r:id="rId8"/>
    <p:sldId id="300" r:id="rId9"/>
    <p:sldId id="302" r:id="rId10"/>
    <p:sldId id="280" r:id="rId11"/>
    <p:sldId id="303" r:id="rId12"/>
    <p:sldId id="296" r:id="rId13"/>
    <p:sldId id="257" r:id="rId14"/>
    <p:sldId id="258" r:id="rId15"/>
    <p:sldId id="259" r:id="rId16"/>
    <p:sldId id="260" r:id="rId17"/>
    <p:sldId id="261" r:id="rId18"/>
    <p:sldId id="266" r:id="rId19"/>
    <p:sldId id="297" r:id="rId20"/>
    <p:sldId id="267" r:id="rId21"/>
    <p:sldId id="268" r:id="rId22"/>
    <p:sldId id="304" r:id="rId23"/>
    <p:sldId id="289" r:id="rId24"/>
    <p:sldId id="290" r:id="rId25"/>
    <p:sldId id="273" r:id="rId26"/>
    <p:sldId id="271" r:id="rId2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7">
          <p15:clr>
            <a:srgbClr val="A4A3A4"/>
          </p15:clr>
        </p15:guide>
        <p15:guide id="2" orient="horz" pos="650">
          <p15:clr>
            <a:srgbClr val="A4A3A4"/>
          </p15:clr>
        </p15:guide>
        <p15:guide id="3" orient="horz">
          <p15:clr>
            <a:srgbClr val="A4A3A4"/>
          </p15:clr>
        </p15:guide>
        <p15:guide id="4" pos="2880">
          <p15:clr>
            <a:srgbClr val="A4A3A4"/>
          </p15:clr>
        </p15:guide>
        <p15:guide id="5" pos="2751">
          <p15:clr>
            <a:srgbClr val="A4A3A4"/>
          </p15:clr>
        </p15:guide>
        <p15:guide id="6" pos="3009">
          <p15:clr>
            <a:srgbClr val="A4A3A4"/>
          </p15:clr>
        </p15:guide>
        <p15:guide id="7" pos="182">
          <p15:clr>
            <a:srgbClr val="A4A3A4"/>
          </p15:clr>
        </p15:guide>
        <p15:guide id="8" pos="55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C9"/>
    <a:srgbClr val="6DA5D5"/>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1307" autoAdjust="0"/>
  </p:normalViewPr>
  <p:slideViewPr>
    <p:cSldViewPr snapToGrid="0" showGuides="1">
      <p:cViewPr varScale="1">
        <p:scale>
          <a:sx n="85" d="100"/>
          <a:sy n="85" d="100"/>
        </p:scale>
        <p:origin x="756" y="40"/>
      </p:cViewPr>
      <p:guideLst>
        <p:guide orient="horz" pos="3017"/>
        <p:guide orient="horz" pos="650"/>
        <p:guide orient="horz"/>
        <p:guide pos="2880"/>
        <p:guide pos="2751"/>
        <p:guide pos="3009"/>
        <p:guide pos="182"/>
        <p:guide pos="5578"/>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5F322-C22B-4499-A1C3-7C86609AFAC9}"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de-DE"/>
        </a:p>
      </dgm:t>
    </dgm:pt>
    <dgm:pt modelId="{475BF958-E27E-4365-A466-F8C1A5929A2A}">
      <dgm:prSet phldrT="[Text]" custT="1"/>
      <dgm:spPr/>
      <dgm:t>
        <a:bodyPr/>
        <a:lstStyle/>
        <a:p>
          <a:pPr algn="l">
            <a:buFont typeface="Arial" panose="020B0604020202020204" pitchFamily="34" charset="0"/>
            <a:buChar char="•"/>
          </a:pPr>
          <a:r>
            <a:rPr lang="de-DE" sz="1400" dirty="0" err="1">
              <a:latin typeface="Arial" panose="020B0604020202020204" pitchFamily="34" charset="0"/>
              <a:cs typeface="Arial" panose="020B0604020202020204" pitchFamily="34" charset="0"/>
            </a:rPr>
            <a:t>ReTransfer</a:t>
          </a:r>
          <a:r>
            <a:rPr lang="de-DE" sz="1400" dirty="0">
              <a:latin typeface="Arial" panose="020B0604020202020204" pitchFamily="34" charset="0"/>
              <a:cs typeface="Arial" panose="020B0604020202020204" pitchFamily="34" charset="0"/>
            </a:rPr>
            <a:t> gehört zum Kompetenzverbund </a:t>
          </a:r>
          <a:r>
            <a:rPr lang="de-DE" sz="1400" b="1" dirty="0" err="1">
              <a:latin typeface="Arial" panose="020B0604020202020204" pitchFamily="34" charset="0"/>
              <a:cs typeface="Arial" panose="020B0604020202020204" pitchFamily="34" charset="0"/>
            </a:rPr>
            <a:t>lernen:digital</a:t>
          </a:r>
          <a:r>
            <a:rPr lang="de-DE" sz="1400" b="1"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und ist im Kompetenzzentrum Sprachen/Gesellschaft/Wirtschaft verortet</a:t>
          </a:r>
          <a:endParaRPr lang="de-DE" sz="1400" dirty="0"/>
        </a:p>
      </dgm:t>
    </dgm:pt>
    <dgm:pt modelId="{BEDA92E4-4460-4BB0-BD25-C1539E9FF85B}" type="parTrans" cxnId="{87DFF70E-7FCF-4F48-BC0E-2972A6210B60}">
      <dgm:prSet/>
      <dgm:spPr/>
      <dgm:t>
        <a:bodyPr/>
        <a:lstStyle/>
        <a:p>
          <a:endParaRPr lang="de-DE"/>
        </a:p>
      </dgm:t>
    </dgm:pt>
    <dgm:pt modelId="{20BC2D60-1BB7-4603-94C2-57CF38E54F4A}" type="sibTrans" cxnId="{87DFF70E-7FCF-4F48-BC0E-2972A6210B60}">
      <dgm:prSet/>
      <dgm:spPr/>
      <dgm:t>
        <a:bodyPr/>
        <a:lstStyle/>
        <a:p>
          <a:endParaRPr lang="de-DE"/>
        </a:p>
      </dgm:t>
    </dgm:pt>
    <dgm:pt modelId="{59003D7F-B4B9-41ED-9100-89C6CDF26DF1}">
      <dgm:prSet phldrT="[Text]" custT="1"/>
      <dgm:spPr/>
      <dgm:t>
        <a:bodyPr/>
        <a:lstStyle/>
        <a:p>
          <a:pPr algn="l">
            <a:buFont typeface="Arial" panose="020B0604020202020204" pitchFamily="34" charset="0"/>
            <a:buChar char="•"/>
          </a:pPr>
          <a:r>
            <a:rPr lang="de-DE" sz="1400" dirty="0">
              <a:latin typeface="Arial" panose="020B0604020202020204" pitchFamily="34" charset="0"/>
              <a:cs typeface="Arial" panose="020B0604020202020204" pitchFamily="34" charset="0"/>
            </a:rPr>
            <a:t>Teilprojekte entwickeln </a:t>
          </a:r>
          <a:r>
            <a:rPr lang="de-DE" sz="1400" b="1" dirty="0">
              <a:latin typeface="Arial" panose="020B0604020202020204" pitchFamily="34" charset="0"/>
              <a:cs typeface="Arial" panose="020B0604020202020204" pitchFamily="34" charset="0"/>
            </a:rPr>
            <a:t>Fortbildungskonzepte</a:t>
          </a:r>
          <a:r>
            <a:rPr lang="de-DE" sz="1400" dirty="0">
              <a:latin typeface="Arial" panose="020B0604020202020204" pitchFamily="34" charset="0"/>
              <a:cs typeface="Arial" panose="020B0604020202020204" pitchFamily="34" charset="0"/>
            </a:rPr>
            <a:t> zur Förderung des </a:t>
          </a:r>
          <a:r>
            <a:rPr lang="de-DE" sz="1400" b="1" dirty="0">
              <a:latin typeface="Arial" panose="020B0604020202020204" pitchFamily="34" charset="0"/>
              <a:cs typeface="Arial" panose="020B0604020202020204" pitchFamily="34" charset="0"/>
            </a:rPr>
            <a:t>digital gestützten Unterrichts </a:t>
          </a:r>
          <a:r>
            <a:rPr lang="de-DE" sz="1400" dirty="0">
              <a:latin typeface="Arial" panose="020B0604020202020204" pitchFamily="34" charset="0"/>
              <a:cs typeface="Arial" panose="020B0604020202020204" pitchFamily="34" charset="0"/>
            </a:rPr>
            <a:t>und </a:t>
          </a:r>
          <a:r>
            <a:rPr lang="de-DE" sz="1400" b="1" dirty="0">
              <a:latin typeface="Arial" panose="020B0604020202020204" pitchFamily="34" charset="0"/>
              <a:cs typeface="Arial" panose="020B0604020202020204" pitchFamily="34" charset="0"/>
            </a:rPr>
            <a:t>digitaler Kompetenzen </a:t>
          </a:r>
          <a:r>
            <a:rPr lang="de-DE" sz="1400" dirty="0">
              <a:latin typeface="Arial" panose="020B0604020202020204" pitchFamily="34" charset="0"/>
              <a:cs typeface="Arial" panose="020B0604020202020204" pitchFamily="34" charset="0"/>
            </a:rPr>
            <a:t>in den Bereichen der Geographie, politischen Bildung, Geschichte &amp; Ökonomie</a:t>
          </a:r>
          <a:endParaRPr lang="de-DE" sz="1400" dirty="0"/>
        </a:p>
      </dgm:t>
    </dgm:pt>
    <dgm:pt modelId="{AD9723CD-4F21-4E87-9D94-B355130F49D9}" type="parTrans" cxnId="{FD6FA351-8F1B-4B66-858A-83F274F6D2A0}">
      <dgm:prSet/>
      <dgm:spPr/>
      <dgm:t>
        <a:bodyPr/>
        <a:lstStyle/>
        <a:p>
          <a:endParaRPr lang="de-DE"/>
        </a:p>
      </dgm:t>
    </dgm:pt>
    <dgm:pt modelId="{2CCAB3D3-AB24-42B3-BA24-DE1358F8F5EC}" type="sibTrans" cxnId="{FD6FA351-8F1B-4B66-858A-83F274F6D2A0}">
      <dgm:prSet/>
      <dgm:spPr/>
      <dgm:t>
        <a:bodyPr/>
        <a:lstStyle/>
        <a:p>
          <a:endParaRPr lang="de-DE"/>
        </a:p>
      </dgm:t>
    </dgm:pt>
    <dgm:pt modelId="{83DBC094-E301-46BB-A965-5B13954838DC}">
      <dgm:prSet phldrT="[Text]" custT="1"/>
      <dgm:spPr/>
      <dgm:t>
        <a:bodyPr/>
        <a:lstStyle/>
        <a:p>
          <a:pPr algn="l">
            <a:buFont typeface="Arial" panose="020B0604020202020204" pitchFamily="34" charset="0"/>
            <a:buChar char="•"/>
          </a:pPr>
          <a:r>
            <a:rPr lang="de-DE" sz="1400" dirty="0">
              <a:latin typeface="Arial" panose="020B0604020202020204" pitchFamily="34" charset="0"/>
              <a:cs typeface="Arial" panose="020B0604020202020204" pitchFamily="34" charset="0"/>
            </a:rPr>
            <a:t>Zielgruppe der Fortbildungskonzepte sind Lehrkräfte aus dem gesellschaftswissenschaftlichen Bereich </a:t>
          </a:r>
        </a:p>
        <a:p>
          <a:pPr algn="l">
            <a:buFont typeface="Arial" panose="020B0604020202020204" pitchFamily="34" charset="0"/>
            <a:buChar char="•"/>
          </a:pPr>
          <a:r>
            <a:rPr lang="de-DE" sz="1400" dirty="0"/>
            <a:t>Transfer der Ergebnisse erfolgt durch die Bereitstellung als OER in die bundesweite Lehrkräftebildung</a:t>
          </a:r>
        </a:p>
      </dgm:t>
    </dgm:pt>
    <dgm:pt modelId="{648F77F2-DC8A-4E39-B0B2-449824A62BA0}" type="parTrans" cxnId="{53DBCCA1-D420-44E0-8CAD-FC5D4E73AB61}">
      <dgm:prSet/>
      <dgm:spPr/>
      <dgm:t>
        <a:bodyPr/>
        <a:lstStyle/>
        <a:p>
          <a:endParaRPr lang="de-DE"/>
        </a:p>
      </dgm:t>
    </dgm:pt>
    <dgm:pt modelId="{EE7187BF-DF07-449B-A5E9-3E74CBFB7D69}" type="sibTrans" cxnId="{53DBCCA1-D420-44E0-8CAD-FC5D4E73AB61}">
      <dgm:prSet/>
      <dgm:spPr/>
      <dgm:t>
        <a:bodyPr/>
        <a:lstStyle/>
        <a:p>
          <a:endParaRPr lang="de-DE"/>
        </a:p>
      </dgm:t>
    </dgm:pt>
    <dgm:pt modelId="{5809F9E1-2908-42DB-B913-D092224FB952}" type="pres">
      <dgm:prSet presAssocID="{DB75F322-C22B-4499-A1C3-7C86609AFAC9}" presName="linearFlow" presStyleCnt="0">
        <dgm:presLayoutVars>
          <dgm:dir/>
          <dgm:resizeHandles val="exact"/>
        </dgm:presLayoutVars>
      </dgm:prSet>
      <dgm:spPr/>
    </dgm:pt>
    <dgm:pt modelId="{4C237833-3324-44CE-9EDD-373D07822BD8}" type="pres">
      <dgm:prSet presAssocID="{475BF958-E27E-4365-A466-F8C1A5929A2A}" presName="composite" presStyleCnt="0"/>
      <dgm:spPr/>
    </dgm:pt>
    <dgm:pt modelId="{C116D9BF-F3BC-4086-A2D4-09B221A3A086}" type="pres">
      <dgm:prSet presAssocID="{475BF958-E27E-4365-A466-F8C1A5929A2A}"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A0C36CA4-CB32-4C4E-8305-320DE2CC8ACE}" type="pres">
      <dgm:prSet presAssocID="{475BF958-E27E-4365-A466-F8C1A5929A2A}" presName="txShp" presStyleLbl="node1" presStyleIdx="0" presStyleCnt="3">
        <dgm:presLayoutVars>
          <dgm:bulletEnabled val="1"/>
        </dgm:presLayoutVars>
      </dgm:prSet>
      <dgm:spPr/>
    </dgm:pt>
    <dgm:pt modelId="{6E154849-ECEF-4721-9DF9-1F6F2BBE54A7}" type="pres">
      <dgm:prSet presAssocID="{20BC2D60-1BB7-4603-94C2-57CF38E54F4A}" presName="spacing" presStyleCnt="0"/>
      <dgm:spPr/>
    </dgm:pt>
    <dgm:pt modelId="{8384E8A7-7165-4CDF-BD89-5A9478D9E457}" type="pres">
      <dgm:prSet presAssocID="{59003D7F-B4B9-41ED-9100-89C6CDF26DF1}" presName="composite" presStyleCnt="0"/>
      <dgm:spPr/>
    </dgm:pt>
    <dgm:pt modelId="{569A7D37-ACC4-4D64-96FB-BB0CE9B77F37}" type="pres">
      <dgm:prSet presAssocID="{59003D7F-B4B9-41ED-9100-89C6CDF26DF1}" presName="imgShp"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6811C38-7452-44C1-A85C-CBB90027194A}" type="pres">
      <dgm:prSet presAssocID="{59003D7F-B4B9-41ED-9100-89C6CDF26DF1}" presName="txShp" presStyleLbl="node1" presStyleIdx="1" presStyleCnt="3">
        <dgm:presLayoutVars>
          <dgm:bulletEnabled val="1"/>
        </dgm:presLayoutVars>
      </dgm:prSet>
      <dgm:spPr/>
    </dgm:pt>
    <dgm:pt modelId="{12FB586A-DC75-4F6B-9C66-D9C087FC4990}" type="pres">
      <dgm:prSet presAssocID="{2CCAB3D3-AB24-42B3-BA24-DE1358F8F5EC}" presName="spacing" presStyleCnt="0"/>
      <dgm:spPr/>
    </dgm:pt>
    <dgm:pt modelId="{FE35AE35-4CBC-4D2E-9637-2E8F94FAE17E}" type="pres">
      <dgm:prSet presAssocID="{83DBC094-E301-46BB-A965-5B13954838DC}" presName="composite" presStyleCnt="0"/>
      <dgm:spPr/>
    </dgm:pt>
    <dgm:pt modelId="{AA50746E-CC0B-45C9-8387-B16CBD5C0CA1}" type="pres">
      <dgm:prSet presAssocID="{83DBC094-E301-46BB-A965-5B13954838DC}" presName="imgShp"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88A7E87D-CFD7-4FC8-BBF1-548036FC9C76}" type="pres">
      <dgm:prSet presAssocID="{83DBC094-E301-46BB-A965-5B13954838DC}" presName="txShp" presStyleLbl="node1" presStyleIdx="2" presStyleCnt="3">
        <dgm:presLayoutVars>
          <dgm:bulletEnabled val="1"/>
        </dgm:presLayoutVars>
      </dgm:prSet>
      <dgm:spPr/>
    </dgm:pt>
  </dgm:ptLst>
  <dgm:cxnLst>
    <dgm:cxn modelId="{87DFF70E-7FCF-4F48-BC0E-2972A6210B60}" srcId="{DB75F322-C22B-4499-A1C3-7C86609AFAC9}" destId="{475BF958-E27E-4365-A466-F8C1A5929A2A}" srcOrd="0" destOrd="0" parTransId="{BEDA92E4-4460-4BB0-BD25-C1539E9FF85B}" sibTransId="{20BC2D60-1BB7-4603-94C2-57CF38E54F4A}"/>
    <dgm:cxn modelId="{3F4E2044-263B-4AE1-8D26-33B56D6C0F21}" type="presOf" srcId="{475BF958-E27E-4365-A466-F8C1A5929A2A}" destId="{A0C36CA4-CB32-4C4E-8305-320DE2CC8ACE}" srcOrd="0" destOrd="0" presId="urn:microsoft.com/office/officeart/2005/8/layout/vList3"/>
    <dgm:cxn modelId="{FD6FA351-8F1B-4B66-858A-83F274F6D2A0}" srcId="{DB75F322-C22B-4499-A1C3-7C86609AFAC9}" destId="{59003D7F-B4B9-41ED-9100-89C6CDF26DF1}" srcOrd="1" destOrd="0" parTransId="{AD9723CD-4F21-4E87-9D94-B355130F49D9}" sibTransId="{2CCAB3D3-AB24-42B3-BA24-DE1358F8F5EC}"/>
    <dgm:cxn modelId="{D8C20E58-5F70-406F-8871-62274802490E}" type="presOf" srcId="{83DBC094-E301-46BB-A965-5B13954838DC}" destId="{88A7E87D-CFD7-4FC8-BBF1-548036FC9C76}" srcOrd="0" destOrd="0" presId="urn:microsoft.com/office/officeart/2005/8/layout/vList3"/>
    <dgm:cxn modelId="{4DBF1B78-BF8F-4438-BA9D-618429100B5F}" type="presOf" srcId="{59003D7F-B4B9-41ED-9100-89C6CDF26DF1}" destId="{D6811C38-7452-44C1-A85C-CBB90027194A}" srcOrd="0" destOrd="0" presId="urn:microsoft.com/office/officeart/2005/8/layout/vList3"/>
    <dgm:cxn modelId="{53DBCCA1-D420-44E0-8CAD-FC5D4E73AB61}" srcId="{DB75F322-C22B-4499-A1C3-7C86609AFAC9}" destId="{83DBC094-E301-46BB-A965-5B13954838DC}" srcOrd="2" destOrd="0" parTransId="{648F77F2-DC8A-4E39-B0B2-449824A62BA0}" sibTransId="{EE7187BF-DF07-449B-A5E9-3E74CBFB7D69}"/>
    <dgm:cxn modelId="{95DDC0DC-D109-4841-B9D4-464E079A14E7}" type="presOf" srcId="{DB75F322-C22B-4499-A1C3-7C86609AFAC9}" destId="{5809F9E1-2908-42DB-B913-D092224FB952}" srcOrd="0" destOrd="0" presId="urn:microsoft.com/office/officeart/2005/8/layout/vList3"/>
    <dgm:cxn modelId="{125056ED-E324-4CF3-9DB3-7FC2A7794249}" type="presParOf" srcId="{5809F9E1-2908-42DB-B913-D092224FB952}" destId="{4C237833-3324-44CE-9EDD-373D07822BD8}" srcOrd="0" destOrd="0" presId="urn:microsoft.com/office/officeart/2005/8/layout/vList3"/>
    <dgm:cxn modelId="{8C42C0CB-87EA-4912-8A19-CFEAEEDBA226}" type="presParOf" srcId="{4C237833-3324-44CE-9EDD-373D07822BD8}" destId="{C116D9BF-F3BC-4086-A2D4-09B221A3A086}" srcOrd="0" destOrd="0" presId="urn:microsoft.com/office/officeart/2005/8/layout/vList3"/>
    <dgm:cxn modelId="{50B7951D-265B-48F5-B6AE-E963F04377BA}" type="presParOf" srcId="{4C237833-3324-44CE-9EDD-373D07822BD8}" destId="{A0C36CA4-CB32-4C4E-8305-320DE2CC8ACE}" srcOrd="1" destOrd="0" presId="urn:microsoft.com/office/officeart/2005/8/layout/vList3"/>
    <dgm:cxn modelId="{FBFBCBC4-2EEC-4E5B-BE40-70C3841C4F89}" type="presParOf" srcId="{5809F9E1-2908-42DB-B913-D092224FB952}" destId="{6E154849-ECEF-4721-9DF9-1F6F2BBE54A7}" srcOrd="1" destOrd="0" presId="urn:microsoft.com/office/officeart/2005/8/layout/vList3"/>
    <dgm:cxn modelId="{D22ADA15-E535-4405-9B8A-F823D5943CA1}" type="presParOf" srcId="{5809F9E1-2908-42DB-B913-D092224FB952}" destId="{8384E8A7-7165-4CDF-BD89-5A9478D9E457}" srcOrd="2" destOrd="0" presId="urn:microsoft.com/office/officeart/2005/8/layout/vList3"/>
    <dgm:cxn modelId="{F77E0675-5EE3-479A-AA7B-99D4E8EE702F}" type="presParOf" srcId="{8384E8A7-7165-4CDF-BD89-5A9478D9E457}" destId="{569A7D37-ACC4-4D64-96FB-BB0CE9B77F37}" srcOrd="0" destOrd="0" presId="urn:microsoft.com/office/officeart/2005/8/layout/vList3"/>
    <dgm:cxn modelId="{31694457-8D35-4368-A429-6ADF4D0AE4D9}" type="presParOf" srcId="{8384E8A7-7165-4CDF-BD89-5A9478D9E457}" destId="{D6811C38-7452-44C1-A85C-CBB90027194A}" srcOrd="1" destOrd="0" presId="urn:microsoft.com/office/officeart/2005/8/layout/vList3"/>
    <dgm:cxn modelId="{B0F2E253-5C07-476D-814A-486579EE9938}" type="presParOf" srcId="{5809F9E1-2908-42DB-B913-D092224FB952}" destId="{12FB586A-DC75-4F6B-9C66-D9C087FC4990}" srcOrd="3" destOrd="0" presId="urn:microsoft.com/office/officeart/2005/8/layout/vList3"/>
    <dgm:cxn modelId="{F15D4948-FA90-438B-A460-5B5B98906B5A}" type="presParOf" srcId="{5809F9E1-2908-42DB-B913-D092224FB952}" destId="{FE35AE35-4CBC-4D2E-9637-2E8F94FAE17E}" srcOrd="4" destOrd="0" presId="urn:microsoft.com/office/officeart/2005/8/layout/vList3"/>
    <dgm:cxn modelId="{1B4F1EA5-2B49-40E8-9FEF-E9D27249AD5C}" type="presParOf" srcId="{FE35AE35-4CBC-4D2E-9637-2E8F94FAE17E}" destId="{AA50746E-CC0B-45C9-8387-B16CBD5C0CA1}" srcOrd="0" destOrd="0" presId="urn:microsoft.com/office/officeart/2005/8/layout/vList3"/>
    <dgm:cxn modelId="{B0D98367-143A-4B7A-8201-874A49F09D3B}" type="presParOf" srcId="{FE35AE35-4CBC-4D2E-9637-2E8F94FAE17E}" destId="{88A7E87D-CFD7-4FC8-BBF1-548036FC9C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D2B6D-7649-4AF7-9B73-3D7B599CC951}"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de-DE"/>
        </a:p>
      </dgm:t>
    </dgm:pt>
    <dgm:pt modelId="{0F40B613-C4E1-41B6-8CD9-11C20DF0F89F}">
      <dgm:prSet phldrT="[Text]" custT="1"/>
      <dgm:spPr/>
      <dgm:t>
        <a:bodyPr/>
        <a:lstStyle/>
        <a:p>
          <a:pPr algn="l"/>
          <a:r>
            <a:rPr lang="de-DE" sz="1400" b="1" dirty="0"/>
            <a:t>Teilprojekt 1</a:t>
          </a:r>
          <a:r>
            <a:rPr lang="de-DE" sz="1400" dirty="0"/>
            <a:t>: </a:t>
          </a:r>
          <a:r>
            <a:rPr lang="de-DE" sz="1400" dirty="0">
              <a:latin typeface="Arial" panose="020B0604020202020204" pitchFamily="34" charset="0"/>
              <a:cs typeface="Arial" panose="020B0604020202020204" pitchFamily="34" charset="0"/>
            </a:rPr>
            <a:t>Konzeption &amp; Umsetzung der Wissenschaftskommunikation (Podcast, Werkstattberichte, Newsletter) zur Steigerung der Bekanntheit des Projekts und seiner Ressourcen</a:t>
          </a:r>
          <a:endParaRPr lang="de-DE" sz="1400" dirty="0"/>
        </a:p>
      </dgm:t>
    </dgm:pt>
    <dgm:pt modelId="{38151D0C-8BF2-41CC-B565-60306CFC84E3}" type="parTrans" cxnId="{B94972CE-8AD3-4501-AC46-DABA7DAAD1A1}">
      <dgm:prSet/>
      <dgm:spPr/>
      <dgm:t>
        <a:bodyPr/>
        <a:lstStyle/>
        <a:p>
          <a:endParaRPr lang="de-DE"/>
        </a:p>
      </dgm:t>
    </dgm:pt>
    <dgm:pt modelId="{CE8CD5ED-B2F3-4C9B-A6B5-5B474DB64EB6}" type="sibTrans" cxnId="{B94972CE-8AD3-4501-AC46-DABA7DAAD1A1}">
      <dgm:prSet/>
      <dgm:spPr/>
      <dgm:t>
        <a:bodyPr/>
        <a:lstStyle/>
        <a:p>
          <a:endParaRPr lang="de-DE"/>
        </a:p>
      </dgm:t>
    </dgm:pt>
    <dgm:pt modelId="{BF5D94E3-9F46-4693-8340-AB84BAB35C2C}">
      <dgm:prSet phldrT="[Text]" custT="1"/>
      <dgm:spPr/>
      <dgm:t>
        <a:bodyPr/>
        <a:lstStyle/>
        <a:p>
          <a:pPr algn="l"/>
          <a:r>
            <a:rPr lang="de-DE" sz="1400" b="1" dirty="0"/>
            <a:t>Teilprojekt 10</a:t>
          </a:r>
          <a:r>
            <a:rPr lang="de-DE" sz="1400" dirty="0"/>
            <a:t>:</a:t>
          </a:r>
          <a:r>
            <a:rPr lang="de-DE" sz="1400" dirty="0">
              <a:latin typeface="Arial" panose="020B0604020202020204" pitchFamily="34" charset="0"/>
              <a:cs typeface="Arial" panose="020B0604020202020204" pitchFamily="34" charset="0"/>
            </a:rPr>
            <a:t> Anwendungsbezogene Untersuchung der Nutzung digitaler Infrastrukturen im Hinblick auf die Erstellung von OER und die Umsetzung von offenen Bildungspraktiken</a:t>
          </a:r>
          <a:endParaRPr lang="de-DE" sz="1400" dirty="0"/>
        </a:p>
      </dgm:t>
    </dgm:pt>
    <dgm:pt modelId="{16559B24-97E8-41F2-A47E-48C26C78DFCE}" type="parTrans" cxnId="{93AD999A-0D1E-47AE-97CD-6A7D165C81A5}">
      <dgm:prSet/>
      <dgm:spPr/>
      <dgm:t>
        <a:bodyPr/>
        <a:lstStyle/>
        <a:p>
          <a:endParaRPr lang="de-DE"/>
        </a:p>
      </dgm:t>
    </dgm:pt>
    <dgm:pt modelId="{7544A75D-7912-4924-A018-0BCDB409742A}" type="sibTrans" cxnId="{93AD999A-0D1E-47AE-97CD-6A7D165C81A5}">
      <dgm:prSet/>
      <dgm:spPr/>
      <dgm:t>
        <a:bodyPr/>
        <a:lstStyle/>
        <a:p>
          <a:endParaRPr lang="de-DE"/>
        </a:p>
      </dgm:t>
    </dgm:pt>
    <dgm:pt modelId="{B2F1690B-911B-4D25-B444-FF813285957E}" type="pres">
      <dgm:prSet presAssocID="{49ED2B6D-7649-4AF7-9B73-3D7B599CC951}" presName="linearFlow" presStyleCnt="0">
        <dgm:presLayoutVars>
          <dgm:dir/>
          <dgm:resizeHandles val="exact"/>
        </dgm:presLayoutVars>
      </dgm:prSet>
      <dgm:spPr/>
    </dgm:pt>
    <dgm:pt modelId="{14E1A182-E03E-43BC-8194-EAD86F9B26B3}" type="pres">
      <dgm:prSet presAssocID="{0F40B613-C4E1-41B6-8CD9-11C20DF0F89F}" presName="composite" presStyleCnt="0"/>
      <dgm:spPr/>
    </dgm:pt>
    <dgm:pt modelId="{199C951F-7C61-478A-AD81-46FFDAC01A98}" type="pres">
      <dgm:prSet presAssocID="{0F40B613-C4E1-41B6-8CD9-11C20DF0F89F}" presName="imgShp" presStyleLbl="f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9B3E981-147F-48E5-BD55-20CC90FD70C3}" type="pres">
      <dgm:prSet presAssocID="{0F40B613-C4E1-41B6-8CD9-11C20DF0F89F}" presName="txShp" presStyleLbl="node1" presStyleIdx="0" presStyleCnt="2">
        <dgm:presLayoutVars>
          <dgm:bulletEnabled val="1"/>
        </dgm:presLayoutVars>
      </dgm:prSet>
      <dgm:spPr/>
    </dgm:pt>
    <dgm:pt modelId="{BFE29169-789E-40E1-9C1F-433B81D70D9D}" type="pres">
      <dgm:prSet presAssocID="{CE8CD5ED-B2F3-4C9B-A6B5-5B474DB64EB6}" presName="spacing" presStyleCnt="0"/>
      <dgm:spPr/>
    </dgm:pt>
    <dgm:pt modelId="{1A7DD0AE-64DD-4EB5-BA6C-073AB4780C17}" type="pres">
      <dgm:prSet presAssocID="{BF5D94E3-9F46-4693-8340-AB84BAB35C2C}" presName="composite" presStyleCnt="0"/>
      <dgm:spPr/>
    </dgm:pt>
    <dgm:pt modelId="{8152DDFA-E606-44B0-8938-4A556E6F16F4}" type="pres">
      <dgm:prSet presAssocID="{BF5D94E3-9F46-4693-8340-AB84BAB35C2C}" presName="imgShp"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F104A77-0D38-489B-B338-88C8555B236F}" type="pres">
      <dgm:prSet presAssocID="{BF5D94E3-9F46-4693-8340-AB84BAB35C2C}" presName="txShp" presStyleLbl="node1" presStyleIdx="1" presStyleCnt="2">
        <dgm:presLayoutVars>
          <dgm:bulletEnabled val="1"/>
        </dgm:presLayoutVars>
      </dgm:prSet>
      <dgm:spPr/>
    </dgm:pt>
  </dgm:ptLst>
  <dgm:cxnLst>
    <dgm:cxn modelId="{D22B6105-320E-40D8-B932-4769B1AFF53E}" type="presOf" srcId="{BF5D94E3-9F46-4693-8340-AB84BAB35C2C}" destId="{5F104A77-0D38-489B-B338-88C8555B236F}" srcOrd="0" destOrd="0" presId="urn:microsoft.com/office/officeart/2005/8/layout/vList3"/>
    <dgm:cxn modelId="{404D465B-1B17-422A-902E-58C58BCD41E5}" type="presOf" srcId="{0F40B613-C4E1-41B6-8CD9-11C20DF0F89F}" destId="{E9B3E981-147F-48E5-BD55-20CC90FD70C3}" srcOrd="0" destOrd="0" presId="urn:microsoft.com/office/officeart/2005/8/layout/vList3"/>
    <dgm:cxn modelId="{4A7CBA91-7DBD-4135-A366-447BD7F99975}" type="presOf" srcId="{49ED2B6D-7649-4AF7-9B73-3D7B599CC951}" destId="{B2F1690B-911B-4D25-B444-FF813285957E}" srcOrd="0" destOrd="0" presId="urn:microsoft.com/office/officeart/2005/8/layout/vList3"/>
    <dgm:cxn modelId="{93AD999A-0D1E-47AE-97CD-6A7D165C81A5}" srcId="{49ED2B6D-7649-4AF7-9B73-3D7B599CC951}" destId="{BF5D94E3-9F46-4693-8340-AB84BAB35C2C}" srcOrd="1" destOrd="0" parTransId="{16559B24-97E8-41F2-A47E-48C26C78DFCE}" sibTransId="{7544A75D-7912-4924-A018-0BCDB409742A}"/>
    <dgm:cxn modelId="{B94972CE-8AD3-4501-AC46-DABA7DAAD1A1}" srcId="{49ED2B6D-7649-4AF7-9B73-3D7B599CC951}" destId="{0F40B613-C4E1-41B6-8CD9-11C20DF0F89F}" srcOrd="0" destOrd="0" parTransId="{38151D0C-8BF2-41CC-B565-60306CFC84E3}" sibTransId="{CE8CD5ED-B2F3-4C9B-A6B5-5B474DB64EB6}"/>
    <dgm:cxn modelId="{FE1B515A-BE79-483B-9A8E-DF89ECDB216B}" type="presParOf" srcId="{B2F1690B-911B-4D25-B444-FF813285957E}" destId="{14E1A182-E03E-43BC-8194-EAD86F9B26B3}" srcOrd="0" destOrd="0" presId="urn:microsoft.com/office/officeart/2005/8/layout/vList3"/>
    <dgm:cxn modelId="{1CFF3E83-F797-47BD-88DF-F9574F85D1DF}" type="presParOf" srcId="{14E1A182-E03E-43BC-8194-EAD86F9B26B3}" destId="{199C951F-7C61-478A-AD81-46FFDAC01A98}" srcOrd="0" destOrd="0" presId="urn:microsoft.com/office/officeart/2005/8/layout/vList3"/>
    <dgm:cxn modelId="{4A231089-7513-4513-BBD1-38E1847BBDD1}" type="presParOf" srcId="{14E1A182-E03E-43BC-8194-EAD86F9B26B3}" destId="{E9B3E981-147F-48E5-BD55-20CC90FD70C3}" srcOrd="1" destOrd="0" presId="urn:microsoft.com/office/officeart/2005/8/layout/vList3"/>
    <dgm:cxn modelId="{765D910F-C4F5-4A71-9921-A2C99431F44C}" type="presParOf" srcId="{B2F1690B-911B-4D25-B444-FF813285957E}" destId="{BFE29169-789E-40E1-9C1F-433B81D70D9D}" srcOrd="1" destOrd="0" presId="urn:microsoft.com/office/officeart/2005/8/layout/vList3"/>
    <dgm:cxn modelId="{CE175500-3688-4968-9A14-4774B19480BE}" type="presParOf" srcId="{B2F1690B-911B-4D25-B444-FF813285957E}" destId="{1A7DD0AE-64DD-4EB5-BA6C-073AB4780C17}" srcOrd="2" destOrd="0" presId="urn:microsoft.com/office/officeart/2005/8/layout/vList3"/>
    <dgm:cxn modelId="{A5D10E0E-A08E-4BBF-9799-0F8A6D45B74D}" type="presParOf" srcId="{1A7DD0AE-64DD-4EB5-BA6C-073AB4780C17}" destId="{8152DDFA-E606-44B0-8938-4A556E6F16F4}" srcOrd="0" destOrd="0" presId="urn:microsoft.com/office/officeart/2005/8/layout/vList3"/>
    <dgm:cxn modelId="{C6778171-21A8-4F8F-AB64-FCBD0AC09F56}" type="presParOf" srcId="{1A7DD0AE-64DD-4EB5-BA6C-073AB4780C17}" destId="{5F104A77-0D38-489B-B338-88C8555B23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65129-F05E-4445-B46A-CA7F64E7D395}" type="doc">
      <dgm:prSet loTypeId="urn:microsoft.com/office/officeart/2005/8/layout/hProcess9" loCatId="process" qsTypeId="urn:microsoft.com/office/officeart/2005/8/quickstyle/simple1" qsCatId="simple" csTypeId="urn:microsoft.com/office/officeart/2005/8/colors/accent0_1" csCatId="mainScheme" phldr="1"/>
      <dgm:spPr/>
    </dgm:pt>
    <dgm:pt modelId="{FFDE6992-8782-40E3-9F81-B6CFD695F43C}">
      <dgm:prSet phldrT="[Text]"/>
      <dgm:spPr/>
      <dgm:t>
        <a:bodyPr/>
        <a:lstStyle/>
        <a:p>
          <a:r>
            <a:rPr lang="de-DE" dirty="0"/>
            <a:t>Literaturrecherche</a:t>
          </a:r>
        </a:p>
      </dgm:t>
    </dgm:pt>
    <dgm:pt modelId="{CC3C8CBF-291D-45AD-8490-1406E7E2DEC4}" type="parTrans" cxnId="{EB93EB3E-F20F-49FD-8945-995B6AADD017}">
      <dgm:prSet/>
      <dgm:spPr/>
      <dgm:t>
        <a:bodyPr/>
        <a:lstStyle/>
        <a:p>
          <a:endParaRPr lang="de-DE"/>
        </a:p>
      </dgm:t>
    </dgm:pt>
    <dgm:pt modelId="{90E9C052-8D20-43DE-B427-45F0C9BDED9C}" type="sibTrans" cxnId="{EB93EB3E-F20F-49FD-8945-995B6AADD017}">
      <dgm:prSet/>
      <dgm:spPr/>
      <dgm:t>
        <a:bodyPr/>
        <a:lstStyle/>
        <a:p>
          <a:endParaRPr lang="de-DE"/>
        </a:p>
      </dgm:t>
    </dgm:pt>
    <dgm:pt modelId="{AC0BF58C-E206-4BA0-A342-76893A602E5B}">
      <dgm:prSet phldrT="[Text]"/>
      <dgm:spPr/>
      <dgm:t>
        <a:bodyPr/>
        <a:lstStyle/>
        <a:p>
          <a:r>
            <a:rPr lang="de-DE" dirty="0"/>
            <a:t>Screening in Rayyan AI </a:t>
          </a:r>
        </a:p>
      </dgm:t>
    </dgm:pt>
    <dgm:pt modelId="{7D572D6E-CD1C-4291-BB0C-ABE1E7ECBAB1}" type="parTrans" cxnId="{B6F486CA-754F-4778-91F8-46A68AF74069}">
      <dgm:prSet/>
      <dgm:spPr/>
      <dgm:t>
        <a:bodyPr/>
        <a:lstStyle/>
        <a:p>
          <a:endParaRPr lang="de-DE"/>
        </a:p>
      </dgm:t>
    </dgm:pt>
    <dgm:pt modelId="{0C4B3CC3-FE50-4B02-964E-A3B094DC7D7D}" type="sibTrans" cxnId="{B6F486CA-754F-4778-91F8-46A68AF74069}">
      <dgm:prSet/>
      <dgm:spPr/>
      <dgm:t>
        <a:bodyPr/>
        <a:lstStyle/>
        <a:p>
          <a:endParaRPr lang="de-DE"/>
        </a:p>
      </dgm:t>
    </dgm:pt>
    <dgm:pt modelId="{0D0CF2DA-61AC-4C4A-A2EB-FAA784406EBA}">
      <dgm:prSet phldrT="[Text]"/>
      <dgm:spPr/>
      <dgm:t>
        <a:bodyPr/>
        <a:lstStyle/>
        <a:p>
          <a:r>
            <a:rPr lang="de-DE" dirty="0"/>
            <a:t>Analyse in </a:t>
          </a:r>
          <a:r>
            <a:rPr lang="de-DE" dirty="0" err="1"/>
            <a:t>MaxQDa</a:t>
          </a:r>
          <a:endParaRPr lang="de-DE" dirty="0"/>
        </a:p>
      </dgm:t>
    </dgm:pt>
    <dgm:pt modelId="{913DD0F0-D10F-4C40-8DDD-8D9133B7BC92}" type="parTrans" cxnId="{EFA0696A-0F63-41DF-ADF7-0823DE39F860}">
      <dgm:prSet/>
      <dgm:spPr/>
      <dgm:t>
        <a:bodyPr/>
        <a:lstStyle/>
        <a:p>
          <a:endParaRPr lang="de-DE"/>
        </a:p>
      </dgm:t>
    </dgm:pt>
    <dgm:pt modelId="{9FB26667-183C-4756-98C5-622959A65297}" type="sibTrans" cxnId="{EFA0696A-0F63-41DF-ADF7-0823DE39F860}">
      <dgm:prSet/>
      <dgm:spPr/>
      <dgm:t>
        <a:bodyPr/>
        <a:lstStyle/>
        <a:p>
          <a:endParaRPr lang="de-DE"/>
        </a:p>
      </dgm:t>
    </dgm:pt>
    <dgm:pt modelId="{81599DA3-B93A-4C4E-B353-91B7A2FBCA38}" type="pres">
      <dgm:prSet presAssocID="{33465129-F05E-4445-B46A-CA7F64E7D395}" presName="CompostProcess" presStyleCnt="0">
        <dgm:presLayoutVars>
          <dgm:dir/>
          <dgm:resizeHandles val="exact"/>
        </dgm:presLayoutVars>
      </dgm:prSet>
      <dgm:spPr/>
    </dgm:pt>
    <dgm:pt modelId="{C5FC98AE-F675-4527-9CCA-0FA4071E9CB5}" type="pres">
      <dgm:prSet presAssocID="{33465129-F05E-4445-B46A-CA7F64E7D395}" presName="arrow" presStyleLbl="bgShp" presStyleIdx="0" presStyleCnt="1" custLinFactNeighborX="-12347" custLinFactNeighborY="7123"/>
      <dgm:spPr/>
    </dgm:pt>
    <dgm:pt modelId="{B3E0F3FB-9047-4282-9328-71F717F2F268}" type="pres">
      <dgm:prSet presAssocID="{33465129-F05E-4445-B46A-CA7F64E7D395}" presName="linearProcess" presStyleCnt="0"/>
      <dgm:spPr/>
    </dgm:pt>
    <dgm:pt modelId="{06F9061A-46BB-4081-8A21-3CB1D7472169}" type="pres">
      <dgm:prSet presAssocID="{FFDE6992-8782-40E3-9F81-B6CFD695F43C}" presName="textNode" presStyleLbl="node1" presStyleIdx="0" presStyleCnt="3">
        <dgm:presLayoutVars>
          <dgm:bulletEnabled val="1"/>
        </dgm:presLayoutVars>
      </dgm:prSet>
      <dgm:spPr/>
    </dgm:pt>
    <dgm:pt modelId="{672C440E-FA40-4F8C-8BC4-5498BA1CA625}" type="pres">
      <dgm:prSet presAssocID="{90E9C052-8D20-43DE-B427-45F0C9BDED9C}" presName="sibTrans" presStyleCnt="0"/>
      <dgm:spPr/>
    </dgm:pt>
    <dgm:pt modelId="{C93BC576-A790-4F20-8C3C-C2A7A82B08F3}" type="pres">
      <dgm:prSet presAssocID="{AC0BF58C-E206-4BA0-A342-76893A602E5B}" presName="textNode" presStyleLbl="node1" presStyleIdx="1" presStyleCnt="3">
        <dgm:presLayoutVars>
          <dgm:bulletEnabled val="1"/>
        </dgm:presLayoutVars>
      </dgm:prSet>
      <dgm:spPr/>
    </dgm:pt>
    <dgm:pt modelId="{0722C089-F543-47E8-8CF3-624989F37C79}" type="pres">
      <dgm:prSet presAssocID="{0C4B3CC3-FE50-4B02-964E-A3B094DC7D7D}" presName="sibTrans" presStyleCnt="0"/>
      <dgm:spPr/>
    </dgm:pt>
    <dgm:pt modelId="{911EF00A-75C5-48A4-ACE6-E27D18875F78}" type="pres">
      <dgm:prSet presAssocID="{0D0CF2DA-61AC-4C4A-A2EB-FAA784406EBA}" presName="textNode" presStyleLbl="node1" presStyleIdx="2" presStyleCnt="3">
        <dgm:presLayoutVars>
          <dgm:bulletEnabled val="1"/>
        </dgm:presLayoutVars>
      </dgm:prSet>
      <dgm:spPr/>
    </dgm:pt>
  </dgm:ptLst>
  <dgm:cxnLst>
    <dgm:cxn modelId="{33161F30-C6C6-4BCF-B701-34B5F574AFDA}" type="presOf" srcId="{33465129-F05E-4445-B46A-CA7F64E7D395}" destId="{81599DA3-B93A-4C4E-B353-91B7A2FBCA38}" srcOrd="0" destOrd="0" presId="urn:microsoft.com/office/officeart/2005/8/layout/hProcess9"/>
    <dgm:cxn modelId="{EB93EB3E-F20F-49FD-8945-995B6AADD017}" srcId="{33465129-F05E-4445-B46A-CA7F64E7D395}" destId="{FFDE6992-8782-40E3-9F81-B6CFD695F43C}" srcOrd="0" destOrd="0" parTransId="{CC3C8CBF-291D-45AD-8490-1406E7E2DEC4}" sibTransId="{90E9C052-8D20-43DE-B427-45F0C9BDED9C}"/>
    <dgm:cxn modelId="{EFA0696A-0F63-41DF-ADF7-0823DE39F860}" srcId="{33465129-F05E-4445-B46A-CA7F64E7D395}" destId="{0D0CF2DA-61AC-4C4A-A2EB-FAA784406EBA}" srcOrd="2" destOrd="0" parTransId="{913DD0F0-D10F-4C40-8DDD-8D9133B7BC92}" sibTransId="{9FB26667-183C-4756-98C5-622959A65297}"/>
    <dgm:cxn modelId="{C396188E-5F68-4865-ABE0-1E6FCF985CC8}" type="presOf" srcId="{AC0BF58C-E206-4BA0-A342-76893A602E5B}" destId="{C93BC576-A790-4F20-8C3C-C2A7A82B08F3}" srcOrd="0" destOrd="0" presId="urn:microsoft.com/office/officeart/2005/8/layout/hProcess9"/>
    <dgm:cxn modelId="{22F29197-985E-463F-908C-3D3E7BFF5058}" type="presOf" srcId="{0D0CF2DA-61AC-4C4A-A2EB-FAA784406EBA}" destId="{911EF00A-75C5-48A4-ACE6-E27D18875F78}" srcOrd="0" destOrd="0" presId="urn:microsoft.com/office/officeart/2005/8/layout/hProcess9"/>
    <dgm:cxn modelId="{B60B17A0-9778-44D3-9976-DBCE0F8064D3}" type="presOf" srcId="{FFDE6992-8782-40E3-9F81-B6CFD695F43C}" destId="{06F9061A-46BB-4081-8A21-3CB1D7472169}" srcOrd="0" destOrd="0" presId="urn:microsoft.com/office/officeart/2005/8/layout/hProcess9"/>
    <dgm:cxn modelId="{B6F486CA-754F-4778-91F8-46A68AF74069}" srcId="{33465129-F05E-4445-B46A-CA7F64E7D395}" destId="{AC0BF58C-E206-4BA0-A342-76893A602E5B}" srcOrd="1" destOrd="0" parTransId="{7D572D6E-CD1C-4291-BB0C-ABE1E7ECBAB1}" sibTransId="{0C4B3CC3-FE50-4B02-964E-A3B094DC7D7D}"/>
    <dgm:cxn modelId="{633B561F-96C0-4F70-A414-6A9012664D68}" type="presParOf" srcId="{81599DA3-B93A-4C4E-B353-91B7A2FBCA38}" destId="{C5FC98AE-F675-4527-9CCA-0FA4071E9CB5}" srcOrd="0" destOrd="0" presId="urn:microsoft.com/office/officeart/2005/8/layout/hProcess9"/>
    <dgm:cxn modelId="{9F31032C-8A26-45EA-B786-BFAF853792EA}" type="presParOf" srcId="{81599DA3-B93A-4C4E-B353-91B7A2FBCA38}" destId="{B3E0F3FB-9047-4282-9328-71F717F2F268}" srcOrd="1" destOrd="0" presId="urn:microsoft.com/office/officeart/2005/8/layout/hProcess9"/>
    <dgm:cxn modelId="{C50F588F-7363-4750-A7B2-54FA4D99A53B}" type="presParOf" srcId="{B3E0F3FB-9047-4282-9328-71F717F2F268}" destId="{06F9061A-46BB-4081-8A21-3CB1D7472169}" srcOrd="0" destOrd="0" presId="urn:microsoft.com/office/officeart/2005/8/layout/hProcess9"/>
    <dgm:cxn modelId="{545F445E-232B-4AE2-8105-2C27FC90F8DD}" type="presParOf" srcId="{B3E0F3FB-9047-4282-9328-71F717F2F268}" destId="{672C440E-FA40-4F8C-8BC4-5498BA1CA625}" srcOrd="1" destOrd="0" presId="urn:microsoft.com/office/officeart/2005/8/layout/hProcess9"/>
    <dgm:cxn modelId="{6C6D8234-E615-4367-84D0-85DB496F3F4E}" type="presParOf" srcId="{B3E0F3FB-9047-4282-9328-71F717F2F268}" destId="{C93BC576-A790-4F20-8C3C-C2A7A82B08F3}" srcOrd="2" destOrd="0" presId="urn:microsoft.com/office/officeart/2005/8/layout/hProcess9"/>
    <dgm:cxn modelId="{ED140DE1-A18D-48BE-8E77-67EDBEB20F84}" type="presParOf" srcId="{B3E0F3FB-9047-4282-9328-71F717F2F268}" destId="{0722C089-F543-47E8-8CF3-624989F37C79}" srcOrd="3" destOrd="0" presId="urn:microsoft.com/office/officeart/2005/8/layout/hProcess9"/>
    <dgm:cxn modelId="{AB3228AA-5EC9-4BC5-9FAE-EB05BA795CE0}" type="presParOf" srcId="{B3E0F3FB-9047-4282-9328-71F717F2F268}" destId="{911EF00A-75C5-48A4-ACE6-E27D18875F7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6CA4-CB32-4C4E-8305-320DE2CC8ACE}">
      <dsp:nvSpPr>
        <dsp:cNvPr id="0" name=""/>
        <dsp:cNvSpPr/>
      </dsp:nvSpPr>
      <dsp:spPr>
        <a:xfrm rot="10800000">
          <a:off x="1888775" y="2730"/>
          <a:ext cx="6385605" cy="1121485"/>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544" tIns="53340" rIns="99568"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dirty="0" err="1">
              <a:latin typeface="Arial" panose="020B0604020202020204" pitchFamily="34" charset="0"/>
              <a:cs typeface="Arial" panose="020B0604020202020204" pitchFamily="34" charset="0"/>
            </a:rPr>
            <a:t>ReTransfer</a:t>
          </a:r>
          <a:r>
            <a:rPr lang="de-DE" sz="1400" kern="1200" dirty="0">
              <a:latin typeface="Arial" panose="020B0604020202020204" pitchFamily="34" charset="0"/>
              <a:cs typeface="Arial" panose="020B0604020202020204" pitchFamily="34" charset="0"/>
            </a:rPr>
            <a:t> gehört zum Kompetenzverbund </a:t>
          </a:r>
          <a:r>
            <a:rPr lang="de-DE" sz="1400" b="1" kern="1200" dirty="0" err="1">
              <a:latin typeface="Arial" panose="020B0604020202020204" pitchFamily="34" charset="0"/>
              <a:cs typeface="Arial" panose="020B0604020202020204" pitchFamily="34" charset="0"/>
            </a:rPr>
            <a:t>lernen:digital</a:t>
          </a:r>
          <a:r>
            <a:rPr lang="de-DE" sz="1400" b="1" kern="1200" dirty="0">
              <a:latin typeface="Arial" panose="020B0604020202020204" pitchFamily="34" charset="0"/>
              <a:cs typeface="Arial" panose="020B0604020202020204" pitchFamily="34" charset="0"/>
            </a:rPr>
            <a:t> </a:t>
          </a:r>
          <a:r>
            <a:rPr lang="de-DE" sz="1400" kern="1200" dirty="0">
              <a:latin typeface="Arial" panose="020B0604020202020204" pitchFamily="34" charset="0"/>
              <a:cs typeface="Arial" panose="020B0604020202020204" pitchFamily="34" charset="0"/>
            </a:rPr>
            <a:t>und ist im Kompetenzzentrum Sprachen/Gesellschaft/Wirtschaft verortet</a:t>
          </a:r>
          <a:endParaRPr lang="de-DE" sz="1400" kern="1200" dirty="0"/>
        </a:p>
      </dsp:txBody>
      <dsp:txXfrm rot="10800000">
        <a:off x="2169146" y="2730"/>
        <a:ext cx="6105234" cy="1121485"/>
      </dsp:txXfrm>
    </dsp:sp>
    <dsp:sp modelId="{C116D9BF-F3BC-4086-A2D4-09B221A3A086}">
      <dsp:nvSpPr>
        <dsp:cNvPr id="0" name=""/>
        <dsp:cNvSpPr/>
      </dsp:nvSpPr>
      <dsp:spPr>
        <a:xfrm>
          <a:off x="1328033" y="2730"/>
          <a:ext cx="1121485" cy="112148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11C38-7452-44C1-A85C-CBB90027194A}">
      <dsp:nvSpPr>
        <dsp:cNvPr id="0" name=""/>
        <dsp:cNvSpPr/>
      </dsp:nvSpPr>
      <dsp:spPr>
        <a:xfrm rot="10800000">
          <a:off x="1888775" y="1458987"/>
          <a:ext cx="6385605" cy="1121485"/>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544" tIns="53340" rIns="99568"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dirty="0">
              <a:latin typeface="Arial" panose="020B0604020202020204" pitchFamily="34" charset="0"/>
              <a:cs typeface="Arial" panose="020B0604020202020204" pitchFamily="34" charset="0"/>
            </a:rPr>
            <a:t>Teilprojekte entwickeln </a:t>
          </a:r>
          <a:r>
            <a:rPr lang="de-DE" sz="1400" b="1" kern="1200" dirty="0">
              <a:latin typeface="Arial" panose="020B0604020202020204" pitchFamily="34" charset="0"/>
              <a:cs typeface="Arial" panose="020B0604020202020204" pitchFamily="34" charset="0"/>
            </a:rPr>
            <a:t>Fortbildungskonzepte</a:t>
          </a:r>
          <a:r>
            <a:rPr lang="de-DE" sz="1400" kern="1200" dirty="0">
              <a:latin typeface="Arial" panose="020B0604020202020204" pitchFamily="34" charset="0"/>
              <a:cs typeface="Arial" panose="020B0604020202020204" pitchFamily="34" charset="0"/>
            </a:rPr>
            <a:t> zur Förderung des </a:t>
          </a:r>
          <a:r>
            <a:rPr lang="de-DE" sz="1400" b="1" kern="1200" dirty="0">
              <a:latin typeface="Arial" panose="020B0604020202020204" pitchFamily="34" charset="0"/>
              <a:cs typeface="Arial" panose="020B0604020202020204" pitchFamily="34" charset="0"/>
            </a:rPr>
            <a:t>digital gestützten Unterrichts </a:t>
          </a:r>
          <a:r>
            <a:rPr lang="de-DE" sz="1400" kern="1200" dirty="0">
              <a:latin typeface="Arial" panose="020B0604020202020204" pitchFamily="34" charset="0"/>
              <a:cs typeface="Arial" panose="020B0604020202020204" pitchFamily="34" charset="0"/>
            </a:rPr>
            <a:t>und </a:t>
          </a:r>
          <a:r>
            <a:rPr lang="de-DE" sz="1400" b="1" kern="1200" dirty="0">
              <a:latin typeface="Arial" panose="020B0604020202020204" pitchFamily="34" charset="0"/>
              <a:cs typeface="Arial" panose="020B0604020202020204" pitchFamily="34" charset="0"/>
            </a:rPr>
            <a:t>digitaler Kompetenzen </a:t>
          </a:r>
          <a:r>
            <a:rPr lang="de-DE" sz="1400" kern="1200" dirty="0">
              <a:latin typeface="Arial" panose="020B0604020202020204" pitchFamily="34" charset="0"/>
              <a:cs typeface="Arial" panose="020B0604020202020204" pitchFamily="34" charset="0"/>
            </a:rPr>
            <a:t>in den Bereichen der Geographie, politischen Bildung, Geschichte &amp; Ökonomie</a:t>
          </a:r>
          <a:endParaRPr lang="de-DE" sz="1400" kern="1200" dirty="0"/>
        </a:p>
      </dsp:txBody>
      <dsp:txXfrm rot="10800000">
        <a:off x="2169146" y="1458987"/>
        <a:ext cx="6105234" cy="1121485"/>
      </dsp:txXfrm>
    </dsp:sp>
    <dsp:sp modelId="{569A7D37-ACC4-4D64-96FB-BB0CE9B77F37}">
      <dsp:nvSpPr>
        <dsp:cNvPr id="0" name=""/>
        <dsp:cNvSpPr/>
      </dsp:nvSpPr>
      <dsp:spPr>
        <a:xfrm>
          <a:off x="1328033" y="1458987"/>
          <a:ext cx="1121485" cy="1121485"/>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7E87D-CFD7-4FC8-BBF1-548036FC9C76}">
      <dsp:nvSpPr>
        <dsp:cNvPr id="0" name=""/>
        <dsp:cNvSpPr/>
      </dsp:nvSpPr>
      <dsp:spPr>
        <a:xfrm rot="10800000">
          <a:off x="1888775" y="2915244"/>
          <a:ext cx="6385605" cy="1121485"/>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544" tIns="53340" rIns="99568"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dirty="0">
              <a:latin typeface="Arial" panose="020B0604020202020204" pitchFamily="34" charset="0"/>
              <a:cs typeface="Arial" panose="020B0604020202020204" pitchFamily="34" charset="0"/>
            </a:rPr>
            <a:t>Zielgruppe der Fortbildungskonzepte sind Lehrkräfte aus dem gesellschaftswissenschaftlichen Bereich </a:t>
          </a:r>
        </a:p>
        <a:p>
          <a:pPr marL="0" lvl="0" indent="0" algn="l" defTabSz="622300">
            <a:lnSpc>
              <a:spcPct val="90000"/>
            </a:lnSpc>
            <a:spcBef>
              <a:spcPct val="0"/>
            </a:spcBef>
            <a:spcAft>
              <a:spcPct val="35000"/>
            </a:spcAft>
            <a:buFont typeface="Arial" panose="020B0604020202020204" pitchFamily="34" charset="0"/>
            <a:buNone/>
          </a:pPr>
          <a:r>
            <a:rPr lang="de-DE" sz="1400" kern="1200" dirty="0"/>
            <a:t>Transfer der Ergebnisse erfolgt durch die Bereitstellung als OER in die bundesweite Lehrkräftebildung</a:t>
          </a:r>
        </a:p>
      </dsp:txBody>
      <dsp:txXfrm rot="10800000">
        <a:off x="2169146" y="2915244"/>
        <a:ext cx="6105234" cy="1121485"/>
      </dsp:txXfrm>
    </dsp:sp>
    <dsp:sp modelId="{AA50746E-CC0B-45C9-8387-B16CBD5C0CA1}">
      <dsp:nvSpPr>
        <dsp:cNvPr id="0" name=""/>
        <dsp:cNvSpPr/>
      </dsp:nvSpPr>
      <dsp:spPr>
        <a:xfrm>
          <a:off x="1328033" y="2915244"/>
          <a:ext cx="1121485" cy="1121485"/>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E981-147F-48E5-BD55-20CC90FD70C3}">
      <dsp:nvSpPr>
        <dsp:cNvPr id="0" name=""/>
        <dsp:cNvSpPr/>
      </dsp:nvSpPr>
      <dsp:spPr>
        <a:xfrm rot="10800000">
          <a:off x="1835478" y="488"/>
          <a:ext cx="5881390" cy="1416302"/>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550" tIns="53340" rIns="99568" bIns="53340" numCol="1" spcCol="1270" anchor="ctr" anchorCtr="0">
          <a:noAutofit/>
        </a:bodyPr>
        <a:lstStyle/>
        <a:p>
          <a:pPr marL="0" lvl="0" indent="0" algn="l" defTabSz="622300">
            <a:lnSpc>
              <a:spcPct val="90000"/>
            </a:lnSpc>
            <a:spcBef>
              <a:spcPct val="0"/>
            </a:spcBef>
            <a:spcAft>
              <a:spcPct val="35000"/>
            </a:spcAft>
            <a:buNone/>
          </a:pPr>
          <a:r>
            <a:rPr lang="de-DE" sz="1400" b="1" kern="1200" dirty="0"/>
            <a:t>Teilprojekt 1</a:t>
          </a:r>
          <a:r>
            <a:rPr lang="de-DE" sz="1400" kern="1200" dirty="0"/>
            <a:t>: </a:t>
          </a:r>
          <a:r>
            <a:rPr lang="de-DE" sz="1400" kern="1200" dirty="0">
              <a:latin typeface="Arial" panose="020B0604020202020204" pitchFamily="34" charset="0"/>
              <a:cs typeface="Arial" panose="020B0604020202020204" pitchFamily="34" charset="0"/>
            </a:rPr>
            <a:t>Konzeption &amp; Umsetzung der Wissenschaftskommunikation (Podcast, Werkstattberichte, Newsletter) zur Steigerung der Bekanntheit des Projekts und seiner Ressourcen</a:t>
          </a:r>
          <a:endParaRPr lang="de-DE" sz="1400" kern="1200" dirty="0"/>
        </a:p>
      </dsp:txBody>
      <dsp:txXfrm rot="10800000">
        <a:off x="2189553" y="488"/>
        <a:ext cx="5527315" cy="1416302"/>
      </dsp:txXfrm>
    </dsp:sp>
    <dsp:sp modelId="{199C951F-7C61-478A-AD81-46FFDAC01A98}">
      <dsp:nvSpPr>
        <dsp:cNvPr id="0" name=""/>
        <dsp:cNvSpPr/>
      </dsp:nvSpPr>
      <dsp:spPr>
        <a:xfrm>
          <a:off x="1127327" y="488"/>
          <a:ext cx="1416302" cy="1416302"/>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104A77-0D38-489B-B338-88C8555B236F}">
      <dsp:nvSpPr>
        <dsp:cNvPr id="0" name=""/>
        <dsp:cNvSpPr/>
      </dsp:nvSpPr>
      <dsp:spPr>
        <a:xfrm rot="10800000">
          <a:off x="1835478" y="1801384"/>
          <a:ext cx="5881390" cy="1416302"/>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550" tIns="53340" rIns="99568" bIns="53340" numCol="1" spcCol="1270" anchor="ctr" anchorCtr="0">
          <a:noAutofit/>
        </a:bodyPr>
        <a:lstStyle/>
        <a:p>
          <a:pPr marL="0" lvl="0" indent="0" algn="l" defTabSz="622300">
            <a:lnSpc>
              <a:spcPct val="90000"/>
            </a:lnSpc>
            <a:spcBef>
              <a:spcPct val="0"/>
            </a:spcBef>
            <a:spcAft>
              <a:spcPct val="35000"/>
            </a:spcAft>
            <a:buNone/>
          </a:pPr>
          <a:r>
            <a:rPr lang="de-DE" sz="1400" b="1" kern="1200" dirty="0"/>
            <a:t>Teilprojekt 10</a:t>
          </a:r>
          <a:r>
            <a:rPr lang="de-DE" sz="1400" kern="1200" dirty="0"/>
            <a:t>:</a:t>
          </a:r>
          <a:r>
            <a:rPr lang="de-DE" sz="1400" kern="1200" dirty="0">
              <a:latin typeface="Arial" panose="020B0604020202020204" pitchFamily="34" charset="0"/>
              <a:cs typeface="Arial" panose="020B0604020202020204" pitchFamily="34" charset="0"/>
            </a:rPr>
            <a:t> Anwendungsbezogene Untersuchung der Nutzung digitaler Infrastrukturen im Hinblick auf die Erstellung von OER und die Umsetzung von offenen Bildungspraktiken</a:t>
          </a:r>
          <a:endParaRPr lang="de-DE" sz="1400" kern="1200" dirty="0"/>
        </a:p>
      </dsp:txBody>
      <dsp:txXfrm rot="10800000">
        <a:off x="2189553" y="1801384"/>
        <a:ext cx="5527315" cy="1416302"/>
      </dsp:txXfrm>
    </dsp:sp>
    <dsp:sp modelId="{8152DDFA-E606-44B0-8938-4A556E6F16F4}">
      <dsp:nvSpPr>
        <dsp:cNvPr id="0" name=""/>
        <dsp:cNvSpPr/>
      </dsp:nvSpPr>
      <dsp:spPr>
        <a:xfrm>
          <a:off x="1127327" y="1801384"/>
          <a:ext cx="1416302" cy="1416302"/>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C98AE-F675-4527-9CCA-0FA4071E9CB5}">
      <dsp:nvSpPr>
        <dsp:cNvPr id="0" name=""/>
        <dsp:cNvSpPr/>
      </dsp:nvSpPr>
      <dsp:spPr>
        <a:xfrm>
          <a:off x="0" y="0"/>
          <a:ext cx="4078980" cy="234828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9061A-46BB-4081-8A21-3CB1D7472169}">
      <dsp:nvSpPr>
        <dsp:cNvPr id="0" name=""/>
        <dsp:cNvSpPr/>
      </dsp:nvSpPr>
      <dsp:spPr>
        <a:xfrm>
          <a:off x="5154" y="704484"/>
          <a:ext cx="1544613" cy="93931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Literaturrecherche</a:t>
          </a:r>
        </a:p>
      </dsp:txBody>
      <dsp:txXfrm>
        <a:off x="51007" y="750337"/>
        <a:ext cx="1452907" cy="847606"/>
      </dsp:txXfrm>
    </dsp:sp>
    <dsp:sp modelId="{C93BC576-A790-4F20-8C3C-C2A7A82B08F3}">
      <dsp:nvSpPr>
        <dsp:cNvPr id="0" name=""/>
        <dsp:cNvSpPr/>
      </dsp:nvSpPr>
      <dsp:spPr>
        <a:xfrm>
          <a:off x="1627093" y="704484"/>
          <a:ext cx="1544613" cy="93931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Screening in Rayyan AI </a:t>
          </a:r>
        </a:p>
      </dsp:txBody>
      <dsp:txXfrm>
        <a:off x="1672946" y="750337"/>
        <a:ext cx="1452907" cy="847606"/>
      </dsp:txXfrm>
    </dsp:sp>
    <dsp:sp modelId="{911EF00A-75C5-48A4-ACE6-E27D18875F78}">
      <dsp:nvSpPr>
        <dsp:cNvPr id="0" name=""/>
        <dsp:cNvSpPr/>
      </dsp:nvSpPr>
      <dsp:spPr>
        <a:xfrm>
          <a:off x="3249031" y="704484"/>
          <a:ext cx="1544613" cy="93931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Analyse in </a:t>
          </a:r>
          <a:r>
            <a:rPr lang="de-DE" sz="1300" kern="1200" dirty="0" err="1"/>
            <a:t>MaxQDa</a:t>
          </a:r>
          <a:endParaRPr lang="de-DE" sz="1300" kern="1200" dirty="0"/>
        </a:p>
      </dsp:txBody>
      <dsp:txXfrm>
        <a:off x="3294884" y="750337"/>
        <a:ext cx="1452907" cy="8476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F891664-3807-4A16-BAD0-0EFD6D782C43}" type="datetimeFigureOut">
              <a:rPr lang="de-DE" smtClean="0"/>
              <a:t>04.10.2024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C46ACE-EDE9-4D32-900E-B682E2B64349}" type="slidenum">
              <a:rPr lang="de-DE" smtClean="0"/>
              <a:t>‹Nr.›</a:t>
            </a:fld>
            <a:endParaRPr lang="de-DE"/>
          </a:p>
        </p:txBody>
      </p:sp>
    </p:spTree>
    <p:extLst>
      <p:ext uri="{BB962C8B-B14F-4D97-AF65-F5344CB8AC3E}">
        <p14:creationId xmlns:p14="http://schemas.microsoft.com/office/powerpoint/2010/main" val="19518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ersten Punkt: Wo liegt der Schnittpunkt zwischen Wissenstransfer und Community Building bzw. welche Rolle spielt Transfer in diesem Kontext?</a:t>
            </a:r>
          </a:p>
        </p:txBody>
      </p:sp>
      <p:sp>
        <p:nvSpPr>
          <p:cNvPr id="4" name="Foliennummernplatzhalter 3"/>
          <p:cNvSpPr>
            <a:spLocks noGrp="1"/>
          </p:cNvSpPr>
          <p:nvPr>
            <p:ph type="sldNum" sz="quarter" idx="5"/>
          </p:nvPr>
        </p:nvSpPr>
        <p:spPr/>
        <p:txBody>
          <a:bodyPr/>
          <a:lstStyle/>
          <a:p>
            <a:fld id="{59C46ACE-EDE9-4D32-900E-B682E2B64349}" type="slidenum">
              <a:rPr lang="de-DE" smtClean="0"/>
              <a:t>3</a:t>
            </a:fld>
            <a:endParaRPr lang="de-DE"/>
          </a:p>
        </p:txBody>
      </p:sp>
    </p:spTree>
    <p:extLst>
      <p:ext uri="{BB962C8B-B14F-4D97-AF65-F5344CB8AC3E}">
        <p14:creationId xmlns:p14="http://schemas.microsoft.com/office/powerpoint/2010/main" val="84285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Um solche Hürden abzubauen und ein partizipatives, effektives und nachhaltiges Zusammenarbeiten zu ermöglichen, werden neue Initiativen umgesetzt und Modelle erdacht, die etwa ein Aufbrechen starrer Rollen in der Wissensproduktion und die Reflexion eines eindimensionalen Verständnisses des </a:t>
            </a:r>
            <a:r>
              <a:rPr lang="de-DE" dirty="0" err="1"/>
              <a:t>Expertisenbegriffs</a:t>
            </a:r>
            <a:r>
              <a:rPr lang="de-DE" dirty="0"/>
              <a:t> vorsehen. Handlungsrelevante Erkenntnisse aus erfolgreichen Transferinitiativen und viablen Transfermodellen werden teilweise zusammengetragen, in Ansätzen systematisiert und in Transfermodelle wie das Research Knowledge Mobilisation Model oder Knowledge </a:t>
            </a:r>
            <a:r>
              <a:rPr lang="de-DE" dirty="0" err="1"/>
              <a:t>to</a:t>
            </a:r>
            <a:r>
              <a:rPr lang="de-DE" dirty="0"/>
              <a:t>-action </a:t>
            </a:r>
            <a:r>
              <a:rPr lang="de-DE" dirty="0" err="1"/>
              <a:t>framework</a:t>
            </a:r>
            <a:r>
              <a:rPr lang="de-DE" dirty="0"/>
              <a:t> integriert. </a:t>
            </a:r>
          </a:p>
          <a:p>
            <a:endParaRPr lang="de-DE" dirty="0">
              <a:highlight>
                <a:srgbClr val="FFFF00"/>
              </a:highlight>
            </a:endParaRPr>
          </a:p>
          <a:p>
            <a:r>
              <a:rPr lang="de-DE" dirty="0">
                <a:highlight>
                  <a:srgbClr val="FFFF00"/>
                </a:highlight>
              </a:rPr>
              <a:t>Unseres Wissens gibt es jedoch keine umfassende, systematische Übersicht über empirisch evaluierte Transfermodelle</a:t>
            </a:r>
          </a:p>
        </p:txBody>
      </p:sp>
      <p:sp>
        <p:nvSpPr>
          <p:cNvPr id="4" name="Foliennummernplatzhalter 3"/>
          <p:cNvSpPr>
            <a:spLocks noGrp="1"/>
          </p:cNvSpPr>
          <p:nvPr>
            <p:ph type="sldNum" idx="8"/>
          </p:nvPr>
        </p:nvSpPr>
        <p:spPr/>
        <p:txBody>
          <a:bodyPr/>
          <a:lstStyle/>
          <a:p>
            <a:pPr algn="r">
              <a:buNone/>
            </a:pPr>
            <a:fld id="{2F9EF51D-5470-4B85-9534-AE1DD0DAE342}" type="slidenum">
              <a:rPr lang="de-DE" sz="1400" b="0" strike="noStrike" spc="-1" smtClean="0">
                <a:solidFill>
                  <a:srgbClr val="000000"/>
                </a:solidFill>
                <a:latin typeface="Calibri"/>
              </a:rPr>
              <a:t>14</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314144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90488" y="744538"/>
            <a:ext cx="6616700" cy="3722687"/>
          </a:xfrm>
          <a:prstGeom prst="rect">
            <a:avLst/>
          </a:prstGeom>
          <a:ln w="0">
            <a:noFill/>
          </a:ln>
        </p:spPr>
      </p:sp>
      <p:sp>
        <p:nvSpPr>
          <p:cNvPr id="214" name="PlaceHolder 2"/>
          <p:cNvSpPr>
            <a:spLocks noGrp="1"/>
          </p:cNvSpPr>
          <p:nvPr>
            <p:ph type="body"/>
          </p:nvPr>
        </p:nvSpPr>
        <p:spPr>
          <a:xfrm>
            <a:off x="679680" y="4715280"/>
            <a:ext cx="5437800" cy="4466520"/>
          </a:xfrm>
          <a:prstGeom prst="rect">
            <a:avLst/>
          </a:prstGeom>
          <a:noFill/>
          <a:ln w="0">
            <a:noFill/>
          </a:ln>
        </p:spPr>
        <p:txBody>
          <a:bodyPr anchor="t">
            <a:noAutofit/>
          </a:bodyPr>
          <a:lstStyle/>
          <a:p>
            <a:pPr marL="216000" indent="-216000">
              <a:lnSpc>
                <a:spcPct val="100000"/>
              </a:lnSpc>
              <a:buNone/>
            </a:pPr>
            <a:r>
              <a:rPr lang="de-DE" sz="2000" b="0" strike="noStrike" spc="-1" dirty="0">
                <a:solidFill>
                  <a:srgbClr val="000000"/>
                </a:solidFill>
                <a:latin typeface="Calibri"/>
              </a:rPr>
              <a:t>Dieser Lücke widmen wir uns, indem wir als effektiv evaluierte Transferstrategien in Form einer Critical Review zusammentragen, analysieren und kontextualisieren möchten. </a:t>
            </a:r>
          </a:p>
          <a:p>
            <a:pPr marL="216000" indent="-216000">
              <a:lnSpc>
                <a:spcPct val="100000"/>
              </a:lnSpc>
              <a:buNone/>
            </a:pPr>
            <a:r>
              <a:rPr lang="de-DE" sz="2000" b="0" strike="noStrike" spc="-1" dirty="0">
                <a:solidFill>
                  <a:srgbClr val="000000"/>
                </a:solidFill>
                <a:latin typeface="Calibri"/>
              </a:rPr>
              <a:t>Diese Zielsetzung deutet bereits daraufhin, dass wir einen Fokus auf empirische Arbeiten legen, in denen Transfermodelle entwickelt,… Hierbei berücksichtigen wir Arbeiten aus unterschiedlichen Disziplinen mit Schwerpunkt auf….</a:t>
            </a:r>
          </a:p>
          <a:p>
            <a:pPr marL="216000" indent="-216000">
              <a:lnSpc>
                <a:spcPct val="100000"/>
              </a:lnSpc>
              <a:buNone/>
            </a:pPr>
            <a:r>
              <a:rPr lang="de-DE" sz="2000" b="0" strike="noStrike" spc="-1" dirty="0">
                <a:solidFill>
                  <a:srgbClr val="000000"/>
                </a:solidFill>
                <a:latin typeface="Calibri"/>
              </a:rPr>
              <a:t>Unsere Arbeitsschritte sehen im Rahmen der Critical Review folgendermaßen aus:</a:t>
            </a:r>
          </a:p>
          <a:p>
            <a:pPr marL="216000" indent="-216000">
              <a:lnSpc>
                <a:spcPct val="100000"/>
              </a:lnSpc>
              <a:buNone/>
            </a:pPr>
            <a:endParaRPr lang="de-DE" sz="2000" b="0" strike="noStrike" spc="-1" dirty="0">
              <a:solidFill>
                <a:srgbClr val="000000"/>
              </a:solidFill>
              <a:latin typeface="Calibri"/>
            </a:endParaRPr>
          </a:p>
          <a:p>
            <a:pPr marL="216000" indent="-216000">
              <a:lnSpc>
                <a:spcPct val="100000"/>
              </a:lnSpc>
              <a:buNone/>
            </a:pPr>
            <a:r>
              <a:rPr lang="de-DE" sz="2000" b="0" strike="noStrike" spc="-1" dirty="0">
                <a:solidFill>
                  <a:srgbClr val="000000"/>
                </a:solidFill>
                <a:latin typeface="Calibri"/>
              </a:rPr>
              <a:t>Critical Review: </a:t>
            </a:r>
            <a:r>
              <a:rPr lang="en-US" sz="1200" b="0" strike="noStrike" spc="-1" dirty="0">
                <a:solidFill>
                  <a:srgbClr val="000000"/>
                </a:solidFill>
                <a:latin typeface="+mn-lt"/>
                <a:ea typeface="+mn-ea"/>
              </a:rPr>
              <a:t>Provides a critical evaluation of existing literature on a particular topic, identifying strengths, weaknesses, and gaps</a:t>
            </a:r>
            <a:endParaRPr lang="de-DE" sz="1200" b="0" strike="noStrike" spc="-1" dirty="0">
              <a:solidFill>
                <a:srgbClr val="000000"/>
              </a:solidFill>
              <a:latin typeface="Calibri"/>
            </a:endParaRPr>
          </a:p>
          <a:p>
            <a:pPr marL="216000" indent="-216000">
              <a:lnSpc>
                <a:spcPct val="100000"/>
              </a:lnSpc>
              <a:buNone/>
            </a:pPr>
            <a:r>
              <a:rPr lang="en-US" sz="1200" b="0" strike="noStrike" spc="-1" dirty="0">
                <a:solidFill>
                  <a:srgbClr val="000000"/>
                </a:solidFill>
                <a:latin typeface="+mn-lt"/>
                <a:ea typeface="+mn-ea"/>
              </a:rPr>
              <a:t>‘Aims to demonstrate writer has extensively researched literature and critically evaluated its quality. Goes beyond mere description to include degree of analysis and conceptual innovation. Typically results in hypothesis or model.’ (Grant &amp; Booth, 2009)</a:t>
            </a:r>
            <a:endParaRPr lang="de-DE" sz="1200" b="0" strike="noStrike" spc="-1" dirty="0">
              <a:solidFill>
                <a:srgbClr val="000000"/>
              </a:solidFill>
              <a:latin typeface="Calibri"/>
            </a:endParaRPr>
          </a:p>
        </p:txBody>
      </p:sp>
      <p:sp>
        <p:nvSpPr>
          <p:cNvPr id="215" name="PlaceHolder 3"/>
          <p:cNvSpPr>
            <a:spLocks noGrp="1"/>
          </p:cNvSpPr>
          <p:nvPr>
            <p:ph type="sldNum" idx="28"/>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74A9A15D-CB3B-453C-8718-A1528F8E3AFE}" type="slidenum">
              <a:rPr lang="de-DE" sz="1200" b="0" strike="noStrike" spc="-1">
                <a:solidFill>
                  <a:srgbClr val="000000"/>
                </a:solidFill>
                <a:latin typeface="Calibri"/>
              </a:rPr>
              <a:t>15</a:t>
            </a:fld>
            <a:endParaRPr lang="de-DE" sz="1200" b="0" strike="noStrike" spc="-1">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90488" y="744538"/>
            <a:ext cx="6616700" cy="3722687"/>
          </a:xfrm>
          <a:prstGeom prst="rect">
            <a:avLst/>
          </a:prstGeom>
          <a:ln w="0">
            <a:noFill/>
          </a:ln>
        </p:spPr>
      </p:sp>
      <p:sp>
        <p:nvSpPr>
          <p:cNvPr id="217" name="PlaceHolder 2"/>
          <p:cNvSpPr>
            <a:spLocks noGrp="1"/>
          </p:cNvSpPr>
          <p:nvPr>
            <p:ph type="body"/>
          </p:nvPr>
        </p:nvSpPr>
        <p:spPr>
          <a:xfrm>
            <a:off x="679680" y="4715280"/>
            <a:ext cx="5437800" cy="4466520"/>
          </a:xfrm>
          <a:prstGeom prst="rect">
            <a:avLst/>
          </a:prstGeom>
          <a:noFill/>
          <a:ln w="0">
            <a:noFill/>
          </a:ln>
        </p:spPr>
        <p:txBody>
          <a:bodyPr anchor="t">
            <a:noAutofit/>
          </a:bodyPr>
          <a:lstStyle/>
          <a:p>
            <a:pPr marL="216000" indent="-216000">
              <a:lnSpc>
                <a:spcPct val="100000"/>
              </a:lnSpc>
              <a:buNone/>
            </a:pPr>
            <a:r>
              <a:rPr lang="de-DE" sz="2000" b="0" strike="noStrike" spc="-1" dirty="0">
                <a:solidFill>
                  <a:srgbClr val="000000"/>
                </a:solidFill>
                <a:latin typeface="Calibri"/>
              </a:rPr>
              <a:t>Im Zuge des ersten Schritts, der Literaturrecherche, haben wir die Liste der Suchterme datengeleitet entwickelt. Wir führten zunächst Proberecherchen durch und identifizierte Terme wie „Transfer“, „Wissenschaftskommunikation“ und Synonyme bzw. Terme aus demselben Wortfeld, erweiterten die Liste aber sukzessive im Laufe der Literaturrecherche unter </a:t>
            </a:r>
            <a:r>
              <a:rPr lang="de-DE" sz="2000" b="0" strike="noStrike" spc="-1" dirty="0" err="1">
                <a:solidFill>
                  <a:srgbClr val="000000"/>
                </a:solidFill>
                <a:latin typeface="Calibri"/>
              </a:rPr>
              <a:t>Berückichtigung</a:t>
            </a:r>
            <a:r>
              <a:rPr lang="de-DE" sz="2000" b="0" strike="noStrike" spc="-1" dirty="0">
                <a:solidFill>
                  <a:srgbClr val="000000"/>
                </a:solidFill>
                <a:latin typeface="Calibri"/>
              </a:rPr>
              <a:t> von Schlagwörtern, Deskriptoren, Artikeltiteln und Abstracts. . </a:t>
            </a:r>
          </a:p>
          <a:p>
            <a:pPr marL="216000" indent="-216000">
              <a:lnSpc>
                <a:spcPct val="100000"/>
              </a:lnSpc>
              <a:buNone/>
            </a:pPr>
            <a:r>
              <a:rPr lang="de-DE" sz="2000" b="0" strike="noStrike" spc="-1" dirty="0">
                <a:solidFill>
                  <a:srgbClr val="000000"/>
                </a:solidFill>
                <a:latin typeface="Calibri"/>
              </a:rPr>
              <a:t>Anhaltspunkte aus dem Diskurs/ aus der Lektüre nutzten wir ebenfalls zur Erweiterung der Liste an Suchtermen.</a:t>
            </a:r>
          </a:p>
          <a:p>
            <a:pPr marL="216000" indent="-216000">
              <a:lnSpc>
                <a:spcPct val="100000"/>
              </a:lnSpc>
              <a:buNone/>
            </a:pPr>
            <a:r>
              <a:rPr lang="de-DE" sz="2000" b="0" strike="noStrike" spc="-1" dirty="0">
                <a:solidFill>
                  <a:srgbClr val="000000"/>
                </a:solidFill>
                <a:latin typeface="Calibri"/>
              </a:rPr>
              <a:t>So haben wir auch Begriffe identifiziert, die in unterschiedlichen Domänen genutzt werden, um Transfer- und Kommunikationsprozesse zu bezeichnen. Letztlich haben wir einige Terme auch wieder exkludiert, da wir im weiteren Verlauf gemerkt haben, dass diese zu breite Verwendungskontexte haben  bzw. ambig sind. Die finale Liste der Suchterme besteht aus 28 deutsch- und englischen Begriffen, mit denen wir in 4 Datenbanken recherchiert haben.</a:t>
            </a:r>
          </a:p>
          <a:p>
            <a:pPr>
              <a:lnSpc>
                <a:spcPct val="100000"/>
              </a:lnSpc>
              <a:buNone/>
              <a:tabLst>
                <a:tab pos="0" algn="l"/>
              </a:tabLst>
            </a:pPr>
            <a:endParaRPr lang="de-DE" sz="1200" b="0" strike="noStrike" spc="-1" dirty="0">
              <a:solidFill>
                <a:srgbClr val="000000"/>
              </a:solidFill>
              <a:latin typeface="Calibri"/>
            </a:endParaRPr>
          </a:p>
        </p:txBody>
      </p:sp>
      <p:sp>
        <p:nvSpPr>
          <p:cNvPr id="218" name="PlaceHolder 3"/>
          <p:cNvSpPr>
            <a:spLocks noGrp="1"/>
          </p:cNvSpPr>
          <p:nvPr>
            <p:ph type="sldNum" idx="29"/>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7E32046D-EAC0-4B2D-918C-85A299675FC0}" type="slidenum">
              <a:rPr lang="de-DE" sz="1200" b="0" strike="noStrike" spc="-1">
                <a:solidFill>
                  <a:srgbClr val="000000"/>
                </a:solidFill>
                <a:latin typeface="Calibri"/>
              </a:rPr>
              <a:t>16</a:t>
            </a:fld>
            <a:endParaRPr lang="de-DE" sz="1200" b="0" strike="noStrike" spc="-1">
              <a:solidFill>
                <a:srgbClr val="000000"/>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90488" y="744538"/>
            <a:ext cx="6616700" cy="3722687"/>
          </a:xfrm>
          <a:prstGeom prst="rect">
            <a:avLst/>
          </a:prstGeom>
          <a:ln w="0">
            <a:noFill/>
          </a:ln>
        </p:spPr>
      </p:sp>
      <p:sp>
        <p:nvSpPr>
          <p:cNvPr id="220" name="PlaceHolder 2"/>
          <p:cNvSpPr>
            <a:spLocks noGrp="1"/>
          </p:cNvSpPr>
          <p:nvPr>
            <p:ph type="body"/>
          </p:nvPr>
        </p:nvSpPr>
        <p:spPr>
          <a:xfrm>
            <a:off x="679680" y="4715280"/>
            <a:ext cx="5437800" cy="4466520"/>
          </a:xfrm>
          <a:prstGeom prst="rect">
            <a:avLst/>
          </a:prstGeom>
          <a:noFill/>
          <a:ln w="0">
            <a:noFill/>
          </a:ln>
        </p:spPr>
        <p:txBody>
          <a:bodyPr anchor="t">
            <a:noAutofit/>
          </a:bodyPr>
          <a:lstStyle/>
          <a:p>
            <a:r>
              <a:rPr lang="de-DE" sz="1800" b="0" strike="noStrike" spc="-1" dirty="0">
                <a:solidFill>
                  <a:srgbClr val="000000"/>
                </a:solidFill>
                <a:latin typeface="Calibri"/>
              </a:rPr>
              <a:t>Als Übersicht über den Recherche- und den darauffolgenden </a:t>
            </a:r>
            <a:r>
              <a:rPr lang="de-DE" sz="1800" b="0" strike="noStrike" spc="-1" dirty="0" err="1">
                <a:solidFill>
                  <a:srgbClr val="000000"/>
                </a:solidFill>
                <a:latin typeface="Calibri"/>
              </a:rPr>
              <a:t>Screeningprozess</a:t>
            </a:r>
            <a:r>
              <a:rPr lang="de-DE" sz="1800" b="0" strike="noStrike" spc="-1" dirty="0">
                <a:solidFill>
                  <a:srgbClr val="000000"/>
                </a:solidFill>
                <a:latin typeface="Calibri"/>
              </a:rPr>
              <a:t> soll die PRISMA-Flow Chart dienen. Wie Sie sehen haben wir im Fachportal Pädagogik, in ERIC, in Education Research </a:t>
            </a:r>
            <a:r>
              <a:rPr lang="de-DE" sz="1800" b="0" strike="noStrike" spc="-1" dirty="0" err="1">
                <a:solidFill>
                  <a:srgbClr val="000000"/>
                </a:solidFill>
                <a:latin typeface="Calibri"/>
              </a:rPr>
              <a:t>Complete</a:t>
            </a:r>
            <a:r>
              <a:rPr lang="de-DE" sz="1800" b="0" strike="noStrike" spc="-1" dirty="0">
                <a:solidFill>
                  <a:srgbClr val="000000"/>
                </a:solidFill>
                <a:latin typeface="Calibri"/>
              </a:rPr>
              <a:t> sowie in der Web </a:t>
            </a:r>
            <a:r>
              <a:rPr lang="de-DE" sz="1800" b="0" strike="noStrike" spc="-1" dirty="0" err="1">
                <a:solidFill>
                  <a:srgbClr val="000000"/>
                </a:solidFill>
                <a:latin typeface="Calibri"/>
              </a:rPr>
              <a:t>of</a:t>
            </a:r>
            <a:r>
              <a:rPr lang="de-DE" sz="1800" b="0" strike="noStrike" spc="-1" dirty="0">
                <a:solidFill>
                  <a:srgbClr val="000000"/>
                </a:solidFill>
                <a:latin typeface="Calibri"/>
              </a:rPr>
              <a:t> Science Core Collection gesucht, wobei letztere herangezogen wurde, um auch Arbeiten aus anderen Disziplinen berücksichtigen zu können. </a:t>
            </a:r>
            <a:r>
              <a:rPr lang="de-DE" sz="1800" b="0" strike="noStrike" spc="-1" dirty="0" err="1">
                <a:solidFill>
                  <a:srgbClr val="000000"/>
                </a:solidFill>
                <a:latin typeface="Calibri"/>
              </a:rPr>
              <a:t>Dublikate</a:t>
            </a:r>
            <a:r>
              <a:rPr lang="de-DE" sz="1800" b="0" strike="noStrike" spc="-1" dirty="0">
                <a:solidFill>
                  <a:srgbClr val="000000"/>
                </a:solidFill>
                <a:latin typeface="Calibri"/>
              </a:rPr>
              <a:t> wurden in Citavi sowie Rayyan AI ausgeschlossen. Nach Ausschluss der Duplikate sind 51.312 Artikel geblieben. Rayyan ist das Programm, mit dem wir screenen. …. In Rayyan haben wir die Ein- und Ausschlusskriterien induktiv entwickelt und kollaborativ getestet und ausgehandelt. Als Einschlusskriterien haben wir festgelegt, </a:t>
            </a:r>
            <a:r>
              <a:rPr lang="de-DE" sz="1800" b="0" strike="noStrike" spc="-1" dirty="0" err="1">
                <a:solidFill>
                  <a:srgbClr val="000000"/>
                </a:solidFill>
                <a:latin typeface="Calibri"/>
              </a:rPr>
              <a:t>dass.</a:t>
            </a:r>
            <a:r>
              <a:rPr lang="de-DE" sz="1800" b="0" strike="noStrike" spc="-1" dirty="0">
                <a:solidFill>
                  <a:srgbClr val="000000"/>
                </a:solidFill>
                <a:latin typeface="Calibri"/>
              </a:rPr>
              <a:t>. </a:t>
            </a:r>
          </a:p>
          <a:p>
            <a:r>
              <a:rPr lang="de-DE" sz="1800" b="0" strike="noStrike" spc="-1" dirty="0">
                <a:solidFill>
                  <a:srgbClr val="000000"/>
                </a:solidFill>
                <a:latin typeface="Calibri"/>
              </a:rPr>
              <a:t>Rayyan bietet die Möglichkeit der Automatisierung des Screening-Prozesse auf Basis von Trainingsdaten. Diese Möglichkeit möchten wir in Zukunft aufgrund der großen Datenmenge auch erproben. Wir stehen momentan noch relativ am Anfang des Screening-Prozesses, wir haben bisher 339 Items gescreent und von diesen 83 inkludiert. Um erste Erkenntnisse und Beobachtungen teilen zu können, haben wir aus diesen 83 bereits 65 in </a:t>
            </a:r>
            <a:r>
              <a:rPr lang="de-DE" sz="1800" b="0" strike="noStrike" spc="-1" dirty="0" err="1">
                <a:solidFill>
                  <a:srgbClr val="000000"/>
                </a:solidFill>
                <a:latin typeface="Calibri"/>
              </a:rPr>
              <a:t>MaxQDa</a:t>
            </a:r>
            <a:r>
              <a:rPr lang="de-DE" sz="1800" b="0" strike="noStrike" spc="-1" dirty="0">
                <a:solidFill>
                  <a:srgbClr val="000000"/>
                </a:solidFill>
                <a:latin typeface="Calibri"/>
              </a:rPr>
              <a:t> qualitativ analysiert. </a:t>
            </a:r>
          </a:p>
          <a:p>
            <a:endParaRPr lang="de-DE" sz="1800" b="0" strike="noStrike" spc="-1" dirty="0">
              <a:solidFill>
                <a:srgbClr val="000000"/>
              </a:solidFill>
              <a:latin typeface="Calibri"/>
            </a:endParaRPr>
          </a:p>
          <a:p>
            <a:endParaRPr lang="de-DE" sz="1800" b="0" strike="noStrike" spc="-1" dirty="0">
              <a:solidFill>
                <a:srgbClr val="000000"/>
              </a:solidFill>
              <a:latin typeface="Calibri"/>
            </a:endParaRPr>
          </a:p>
          <a:p>
            <a:r>
              <a:rPr lang="de-DE" sz="1800" b="0" strike="noStrike" spc="-1" dirty="0">
                <a:solidFill>
                  <a:srgbClr val="000000"/>
                </a:solidFill>
                <a:latin typeface="Calibri"/>
              </a:rPr>
              <a:t>Wir orientieren uns am PRISMA-Ansatz (</a:t>
            </a:r>
            <a:r>
              <a:rPr lang="de-DE" sz="1800" b="0" strike="noStrike" spc="-1" dirty="0" err="1">
                <a:solidFill>
                  <a:srgbClr val="000000"/>
                </a:solidFill>
                <a:latin typeface="Calibri"/>
              </a:rPr>
              <a:t>Preferred</a:t>
            </a:r>
            <a:r>
              <a:rPr lang="de-DE" sz="1800" b="0" strike="noStrike" spc="-1" dirty="0">
                <a:solidFill>
                  <a:srgbClr val="000000"/>
                </a:solidFill>
                <a:latin typeface="Calibri"/>
              </a:rPr>
              <a:t> Reporting Items </a:t>
            </a:r>
            <a:r>
              <a:rPr lang="de-DE" sz="1800" b="0" strike="noStrike" spc="-1" dirty="0" err="1">
                <a:solidFill>
                  <a:srgbClr val="000000"/>
                </a:solidFill>
                <a:latin typeface="Calibri"/>
              </a:rPr>
              <a:t>for</a:t>
            </a:r>
            <a:r>
              <a:rPr lang="de-DE" sz="1800" b="0" strike="noStrike" spc="-1" dirty="0">
                <a:solidFill>
                  <a:srgbClr val="000000"/>
                </a:solidFill>
                <a:latin typeface="Calibri"/>
              </a:rPr>
              <a:t> </a:t>
            </a:r>
            <a:r>
              <a:rPr lang="de-DE" sz="1800" b="0" strike="noStrike" spc="-1" dirty="0" err="1">
                <a:solidFill>
                  <a:srgbClr val="000000"/>
                </a:solidFill>
                <a:latin typeface="Calibri"/>
              </a:rPr>
              <a:t>Systematic</a:t>
            </a:r>
            <a:r>
              <a:rPr lang="de-DE" sz="1800" b="0" strike="noStrike" spc="-1" dirty="0">
                <a:solidFill>
                  <a:srgbClr val="000000"/>
                </a:solidFill>
                <a:latin typeface="Calibri"/>
              </a:rPr>
              <a:t> Reviews and Meta-</a:t>
            </a:r>
            <a:r>
              <a:rPr lang="de-DE" sz="1800" b="0" strike="noStrike" spc="-1" dirty="0" err="1">
                <a:solidFill>
                  <a:srgbClr val="000000"/>
                </a:solidFill>
                <a:latin typeface="Calibri"/>
              </a:rPr>
              <a:t>Analyses</a:t>
            </a:r>
            <a:r>
              <a:rPr lang="de-DE" sz="1800" b="0" strike="noStrike" spc="-1" dirty="0">
                <a:solidFill>
                  <a:srgbClr val="000000"/>
                </a:solidFill>
                <a:latin typeface="Calibri"/>
              </a:rPr>
              <a:t>)</a:t>
            </a:r>
          </a:p>
          <a:p>
            <a:endParaRPr lang="de-DE" sz="1800" b="0" strike="noStrike" spc="-1" dirty="0">
              <a:solidFill>
                <a:srgbClr val="000000"/>
              </a:solidFill>
              <a:latin typeface="Calibri"/>
            </a:endParaRPr>
          </a:p>
          <a:p>
            <a:endParaRPr lang="de-DE" sz="1800" b="0" strike="noStrike" spc="-1" dirty="0">
              <a:solidFill>
                <a:srgbClr val="000000"/>
              </a:solidFill>
              <a:latin typeface="Calibri"/>
              <a:sym typeface="Wingdings" panose="05000000000000000000" pitchFamily="2" charset="2"/>
            </a:endParaRPr>
          </a:p>
          <a:p>
            <a:endParaRPr lang="de-DE" sz="1800" b="0" strike="noStrike" spc="-1" dirty="0">
              <a:solidFill>
                <a:srgbClr val="000000"/>
              </a:solidFill>
              <a:latin typeface="Calibri"/>
              <a:sym typeface="Wingdings" panose="05000000000000000000" pitchFamily="2" charset="2"/>
            </a:endParaRPr>
          </a:p>
          <a:p>
            <a:endParaRPr lang="de-DE" sz="1800" b="0" strike="noStrike" spc="-1" dirty="0">
              <a:solidFill>
                <a:srgbClr val="000000"/>
              </a:solidFill>
              <a:latin typeface="Calibri"/>
              <a:sym typeface="Wingdings" panose="05000000000000000000" pitchFamily="2" charset="2"/>
            </a:endParaRPr>
          </a:p>
          <a:p>
            <a:endParaRPr lang="de-DE" sz="1800" b="0" strike="noStrike" spc="-1" dirty="0">
              <a:solidFill>
                <a:srgbClr val="000000"/>
              </a:solidFill>
              <a:latin typeface="Calibri"/>
              <a:sym typeface="Wingdings" panose="05000000000000000000" pitchFamily="2" charset="2"/>
            </a:endParaRPr>
          </a:p>
          <a:p>
            <a:endParaRPr lang="de-DE" sz="1800" b="0" strike="noStrike" spc="-1" dirty="0">
              <a:solidFill>
                <a:srgbClr val="000000"/>
              </a:solidFill>
              <a:latin typeface="Calibri"/>
              <a:sym typeface="Wingdings" panose="05000000000000000000" pitchFamily="2" charset="2"/>
            </a:endParaRPr>
          </a:p>
        </p:txBody>
      </p:sp>
      <p:sp>
        <p:nvSpPr>
          <p:cNvPr id="221" name="PlaceHolder 3"/>
          <p:cNvSpPr>
            <a:spLocks noGrp="1"/>
          </p:cNvSpPr>
          <p:nvPr>
            <p:ph type="sldNum" idx="30"/>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EB8515C6-5549-4BD4-A2D9-179D8A51EFDB}" type="slidenum">
              <a:rPr lang="de-DE" sz="1200" b="0" strike="noStrike" spc="-1">
                <a:solidFill>
                  <a:srgbClr val="000000"/>
                </a:solidFill>
                <a:latin typeface="Calibri"/>
              </a:rPr>
              <a:t>17</a:t>
            </a:fld>
            <a:endParaRPr lang="de-DE" sz="1200" b="0" strike="noStrike" spc="-1">
              <a:solidFill>
                <a:srgbClr val="000000"/>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90488" y="744538"/>
            <a:ext cx="6616700" cy="3722687"/>
          </a:xfrm>
          <a:prstGeom prst="rect">
            <a:avLst/>
          </a:prstGeom>
          <a:ln w="0">
            <a:noFill/>
          </a:ln>
        </p:spPr>
      </p:sp>
      <p:sp>
        <p:nvSpPr>
          <p:cNvPr id="235" name="PlaceHolder 2"/>
          <p:cNvSpPr>
            <a:spLocks noGrp="1"/>
          </p:cNvSpPr>
          <p:nvPr>
            <p:ph type="body"/>
          </p:nvPr>
        </p:nvSpPr>
        <p:spPr>
          <a:xfrm>
            <a:off x="679680" y="4715280"/>
            <a:ext cx="5437800" cy="4466520"/>
          </a:xfrm>
          <a:prstGeom prst="rect">
            <a:avLst/>
          </a:prstGeom>
          <a:noFill/>
          <a:ln w="0">
            <a:noFill/>
          </a:ln>
        </p:spPr>
        <p:txBody>
          <a:bodyPr anchor="t">
            <a:noAutofit/>
          </a:bodyPr>
          <a:lstStyle/>
          <a:p>
            <a:pPr>
              <a:lnSpc>
                <a:spcPct val="100000"/>
              </a:lnSpc>
              <a:buNone/>
              <a:tabLst>
                <a:tab pos="0" algn="l"/>
              </a:tabLst>
            </a:pPr>
            <a:r>
              <a:rPr lang="de-DE" sz="2000" b="0" strike="noStrike" spc="-1" dirty="0">
                <a:solidFill>
                  <a:srgbClr val="000000"/>
                </a:solidFill>
                <a:latin typeface="Calibri"/>
              </a:rPr>
              <a:t>Im Zuge des Versuchs, Transferhandlungen und deren Evaluation zu erfassen, fällt auf, dass Transfer nuanciert erfasst werden sollte, denn….</a:t>
            </a:r>
          </a:p>
          <a:p>
            <a:pPr>
              <a:lnSpc>
                <a:spcPct val="100000"/>
              </a:lnSpc>
              <a:buNone/>
              <a:tabLst>
                <a:tab pos="0" algn="l"/>
              </a:tabLst>
            </a:pPr>
            <a:endParaRPr lang="de-DE" sz="2000" b="0" strike="noStrike" spc="-1" dirty="0">
              <a:solidFill>
                <a:srgbClr val="000000"/>
              </a:solidFill>
              <a:latin typeface="Calibri"/>
            </a:endParaRPr>
          </a:p>
          <a:p>
            <a:pPr>
              <a:lnSpc>
                <a:spcPct val="100000"/>
              </a:lnSpc>
              <a:buNone/>
              <a:tabLst>
                <a:tab pos="0" algn="l"/>
              </a:tabLst>
            </a:pPr>
            <a:r>
              <a:rPr lang="de-DE" sz="2000" b="0" strike="noStrike" spc="-1" dirty="0">
                <a:solidFill>
                  <a:srgbClr val="000000"/>
                </a:solidFill>
                <a:latin typeface="Calibri"/>
              </a:rPr>
              <a:t>Um einen Einblick in diese Vielschichtigkeit zu geben, möchte ich auf drei entwickelte Kodes eingehen:</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de-DE" sz="2000" b="0" strike="noStrike" spc="-1" dirty="0">
                <a:solidFill>
                  <a:srgbClr val="000000"/>
                </a:solidFill>
                <a:latin typeface="+mn-lt"/>
              </a:rPr>
              <a:t>Wenn man sich die Zielsetzungen der Transferinitiativen anschaut: Implementierung einer evidenzbasierten fach- oder fallspezifischen Unterrichts- oder Behandlungsmethode, Förderung von </a:t>
            </a:r>
            <a:r>
              <a:rPr lang="de-DE" sz="2000" b="0" strike="noStrike" spc="-1" dirty="0" err="1">
                <a:solidFill>
                  <a:srgbClr val="000000"/>
                </a:solidFill>
                <a:latin typeface="+mn-lt"/>
              </a:rPr>
              <a:t>science</a:t>
            </a:r>
            <a:r>
              <a:rPr lang="de-DE" sz="2000" b="0" strike="noStrike" spc="-1" dirty="0">
                <a:solidFill>
                  <a:srgbClr val="000000"/>
                </a:solidFill>
                <a:latin typeface="+mn-lt"/>
              </a:rPr>
              <a:t>/ </a:t>
            </a:r>
            <a:r>
              <a:rPr lang="de-DE" sz="2000" b="0" strike="noStrike" spc="-1" dirty="0" err="1">
                <a:solidFill>
                  <a:srgbClr val="000000"/>
                </a:solidFill>
                <a:latin typeface="+mn-lt"/>
              </a:rPr>
              <a:t>information</a:t>
            </a:r>
            <a:r>
              <a:rPr lang="de-DE" sz="2000" b="0" strike="noStrike" spc="-1" dirty="0">
                <a:solidFill>
                  <a:srgbClr val="000000"/>
                </a:solidFill>
                <a:latin typeface="+mn-lt"/>
              </a:rPr>
              <a:t> </a:t>
            </a:r>
            <a:r>
              <a:rPr lang="de-DE" sz="2000" b="0" strike="noStrike" spc="-1" dirty="0" err="1">
                <a:solidFill>
                  <a:srgbClr val="000000"/>
                </a:solidFill>
                <a:latin typeface="+mn-lt"/>
              </a:rPr>
              <a:t>literacy</a:t>
            </a:r>
            <a:r>
              <a:rPr lang="de-DE" sz="2000" b="0" strike="noStrike" spc="-1" dirty="0">
                <a:solidFill>
                  <a:srgbClr val="000000"/>
                </a:solidFill>
                <a:latin typeface="+mn-lt"/>
              </a:rPr>
              <a:t>, Förderung des Wissensaustauschs und der Etablierung bestimmter wissensbezogener Rollen bei Peers</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de-DE" sz="2000" b="0" strike="noStrike" spc="-1"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de-DE" sz="2000" b="0" strike="noStrike" spc="-1" dirty="0">
                <a:solidFill>
                  <a:srgbClr val="000000"/>
                </a:solidFill>
                <a:latin typeface="+mn-lt"/>
              </a:rPr>
              <a:t>Auf der Ebene der </a:t>
            </a:r>
            <a:r>
              <a:rPr lang="de-DE" sz="2000" b="1" strike="noStrike" spc="-1" dirty="0">
                <a:solidFill>
                  <a:srgbClr val="000000"/>
                </a:solidFill>
                <a:latin typeface="+mn-lt"/>
              </a:rPr>
              <a:t>Interaktionsgestaltung</a:t>
            </a:r>
            <a:r>
              <a:rPr lang="de-DE" sz="2000" b="0" strike="noStrike" spc="-1" dirty="0">
                <a:solidFill>
                  <a:srgbClr val="000000"/>
                </a:solidFill>
                <a:latin typeface="+mn-lt"/>
              </a:rPr>
              <a:t>: und </a:t>
            </a:r>
            <a:r>
              <a:rPr lang="de-DE" sz="2000" b="1" strike="noStrike" spc="-1" dirty="0">
                <a:solidFill>
                  <a:srgbClr val="000000"/>
                </a:solidFill>
                <a:latin typeface="+mn-lt"/>
              </a:rPr>
              <a:t>übergeordneten Methodenauswahl: </a:t>
            </a:r>
            <a:r>
              <a:rPr lang="de-DE" sz="2000" b="0" strike="noStrike" spc="-1" dirty="0">
                <a:solidFill>
                  <a:srgbClr val="000000"/>
                </a:solidFill>
                <a:latin typeface="+mn-lt"/>
              </a:rPr>
              <a:t>Modellierung einer bestimmten Strategie im Fortbildungskontext, Nutzung kollaborativer und interaktiver Tools, regelmäßige Besuche vor Ort, Nutzung iterativer Feedbackschleifen</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de-DE" sz="2000" b="0" strike="noStrike" spc="-1"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de-DE" sz="2000" b="0" strike="noStrike" spc="-1" dirty="0">
                <a:solidFill>
                  <a:srgbClr val="000000"/>
                </a:solidFill>
                <a:latin typeface="+mn-lt"/>
              </a:rPr>
              <a:t>Entsprechend werden auch unterschiedliche Transfermethoden genutzt: Bilden von (interprofessionellen) Communities </a:t>
            </a:r>
            <a:r>
              <a:rPr lang="de-DE" sz="2000" b="0" strike="noStrike" spc="-1" dirty="0" err="1">
                <a:solidFill>
                  <a:srgbClr val="000000"/>
                </a:solidFill>
                <a:latin typeface="+mn-lt"/>
              </a:rPr>
              <a:t>of</a:t>
            </a:r>
            <a:r>
              <a:rPr lang="de-DE" sz="2000" b="0" strike="noStrike" spc="-1" dirty="0">
                <a:solidFill>
                  <a:srgbClr val="000000"/>
                </a:solidFill>
                <a:latin typeface="+mn-lt"/>
              </a:rPr>
              <a:t> Practice, Workshop, Einzeltrainings, Methodenkombination</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de-DE" sz="2000" b="0" strike="noStrike" spc="-1"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de-DE" sz="2000" b="0" strike="noStrike" spc="-1" dirty="0">
              <a:solidFill>
                <a:srgbClr val="000000"/>
              </a:solidFill>
              <a:latin typeface="+mn-lt"/>
            </a:endParaRPr>
          </a:p>
          <a:p>
            <a:pPr>
              <a:lnSpc>
                <a:spcPct val="100000"/>
              </a:lnSpc>
              <a:buNone/>
              <a:tabLst>
                <a:tab pos="0" algn="l"/>
              </a:tabLst>
            </a:pPr>
            <a:endParaRPr lang="de-DE" sz="2000" b="0" strike="noStrike" spc="-1" dirty="0">
              <a:solidFill>
                <a:srgbClr val="000000"/>
              </a:solidFill>
              <a:latin typeface="Calibri"/>
            </a:endParaRPr>
          </a:p>
          <a:p>
            <a:pPr>
              <a:lnSpc>
                <a:spcPct val="100000"/>
              </a:lnSpc>
              <a:buNone/>
              <a:tabLst>
                <a:tab pos="0" algn="l"/>
              </a:tabLst>
            </a:pPr>
            <a:endParaRPr lang="de-DE" sz="2000" b="0" strike="noStrike" spc="-1" dirty="0">
              <a:solidFill>
                <a:srgbClr val="000000"/>
              </a:solidFill>
              <a:latin typeface="Calibri"/>
            </a:endParaRPr>
          </a:p>
        </p:txBody>
      </p:sp>
      <p:sp>
        <p:nvSpPr>
          <p:cNvPr id="236" name="PlaceHolder 3"/>
          <p:cNvSpPr>
            <a:spLocks noGrp="1"/>
          </p:cNvSpPr>
          <p:nvPr>
            <p:ph type="sldNum" idx="35"/>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4F463BDF-0B81-4CD5-AEE6-A36A97E1B63D}" type="slidenum">
              <a:rPr lang="de-DE" sz="1200" b="0" strike="noStrike" spc="-1">
                <a:solidFill>
                  <a:srgbClr val="000000"/>
                </a:solidFill>
                <a:latin typeface="Calibri"/>
              </a:rPr>
              <a:t>18</a:t>
            </a:fld>
            <a:endParaRPr lang="de-DE" sz="1200" b="0" strike="noStrike" spc="-1">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90488" y="744538"/>
            <a:ext cx="6616700" cy="3722687"/>
          </a:xfrm>
          <a:prstGeom prst="rect">
            <a:avLst/>
          </a:prstGeom>
          <a:ln w="0">
            <a:noFill/>
          </a:ln>
        </p:spPr>
      </p:sp>
      <p:sp>
        <p:nvSpPr>
          <p:cNvPr id="241" name="PlaceHolder 2"/>
          <p:cNvSpPr>
            <a:spLocks noGrp="1"/>
          </p:cNvSpPr>
          <p:nvPr>
            <p:ph type="body"/>
          </p:nvPr>
        </p:nvSpPr>
        <p:spPr>
          <a:xfrm>
            <a:off x="679680" y="4715280"/>
            <a:ext cx="5437800" cy="4466520"/>
          </a:xfrm>
          <a:prstGeom prst="rect">
            <a:avLst/>
          </a:prstGeom>
          <a:noFill/>
          <a:ln w="0">
            <a:noFill/>
          </a:ln>
        </p:spPr>
        <p:txBody>
          <a:bodyPr anchor="t">
            <a:noAutofit/>
          </a:bodyPr>
          <a:lstStyle/>
          <a:p>
            <a:r>
              <a:rPr lang="de-DE" sz="1800" b="0" strike="noStrike" spc="-1" dirty="0">
                <a:solidFill>
                  <a:srgbClr val="000000"/>
                </a:solidFill>
                <a:latin typeface="Calibri"/>
              </a:rPr>
              <a:t>Auch im Rahmen der Evaluation werden je nach Zielsetzung und Ausrichtung unterschiedliche Aspekte in den Blick genommen</a:t>
            </a:r>
          </a:p>
        </p:txBody>
      </p:sp>
      <p:sp>
        <p:nvSpPr>
          <p:cNvPr id="242" name="PlaceHolder 3"/>
          <p:cNvSpPr>
            <a:spLocks noGrp="1"/>
          </p:cNvSpPr>
          <p:nvPr>
            <p:ph type="sldNum" idx="37"/>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43DA8402-EAB3-4C93-A3B8-000BF9074577}" type="slidenum">
              <a:rPr lang="de-DE" sz="1200" b="0" strike="noStrike" spc="-1">
                <a:solidFill>
                  <a:srgbClr val="000000"/>
                </a:solidFill>
                <a:latin typeface="Calibri"/>
              </a:rPr>
              <a:t>19</a:t>
            </a:fld>
            <a:endParaRPr lang="de-DE" sz="1200" b="0" strike="noStrike" spc="-1">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mn-lt"/>
              </a:rPr>
              <a:t>Darüber hinaus möchte ich erste Erkenntnisse zu bewährten Methoden der Transfergestaltung teilen.  …Um eine nachhaltigere Implementierung von Wissen zu gewährleisten.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mn-lt"/>
              </a:rPr>
              <a:t>….Hierfür wird auf bereits bestehende Forschung/ Literatur Bezug genommen.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mn-lt"/>
              </a:rPr>
              <a:t>Eine nachhaltigere Implementierung von Wissen zu gewährleisten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a:solidFill>
                  <a:srgbClr val="000000"/>
                </a:solidFill>
                <a:latin typeface="+mn-lt"/>
              </a:rPr>
              <a:t>Darüber hinaus werden hybride Formate – somit eine Mischung aus Online- und Präsenzbausteinen, bedient.</a:t>
            </a:r>
          </a:p>
          <a:p>
            <a:endParaRPr lang="de-DE" dirty="0"/>
          </a:p>
        </p:txBody>
      </p:sp>
      <p:sp>
        <p:nvSpPr>
          <p:cNvPr id="4" name="Foliennummernplatzhalter 3"/>
          <p:cNvSpPr>
            <a:spLocks noGrp="1"/>
          </p:cNvSpPr>
          <p:nvPr>
            <p:ph type="sldNum" idx="8"/>
          </p:nvPr>
        </p:nvSpPr>
        <p:spPr/>
        <p:txBody>
          <a:bodyPr/>
          <a:lstStyle/>
          <a:p>
            <a:pPr algn="r">
              <a:buNone/>
            </a:pPr>
            <a:fld id="{2F9EF51D-5470-4B85-9534-AE1DD0DAE342}" type="slidenum">
              <a:rPr lang="de-DE" sz="1400" b="0" strike="noStrike" spc="-1" smtClean="0">
                <a:solidFill>
                  <a:srgbClr val="000000"/>
                </a:solidFill>
                <a:latin typeface="Calibri"/>
              </a:rPr>
              <a:t>20</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83412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90488" y="744538"/>
            <a:ext cx="6616700" cy="3722687"/>
          </a:xfrm>
          <a:prstGeom prst="rect">
            <a:avLst/>
          </a:prstGeom>
          <a:ln w="0">
            <a:noFill/>
          </a:ln>
        </p:spPr>
      </p:sp>
      <p:sp>
        <p:nvSpPr>
          <p:cNvPr id="238" name="PlaceHolder 2"/>
          <p:cNvSpPr>
            <a:spLocks noGrp="1"/>
          </p:cNvSpPr>
          <p:nvPr>
            <p:ph type="body"/>
          </p:nvPr>
        </p:nvSpPr>
        <p:spPr>
          <a:xfrm>
            <a:off x="679680" y="4715280"/>
            <a:ext cx="5437800" cy="4466520"/>
          </a:xfrm>
          <a:prstGeom prst="rect">
            <a:avLst/>
          </a:prstGeom>
          <a:noFill/>
          <a:ln w="0">
            <a:noFill/>
          </a:ln>
        </p:spPr>
        <p:txBody>
          <a:bodyPr anchor="t">
            <a:noAutofit/>
          </a:bodyPr>
          <a:lstStyle/>
          <a:p>
            <a:r>
              <a:rPr lang="de-DE" sz="1800" b="0" strike="noStrike" spc="-1" dirty="0">
                <a:solidFill>
                  <a:srgbClr val="000000"/>
                </a:solidFill>
                <a:latin typeface="Calibri"/>
              </a:rPr>
              <a:t>Um eine gemeinsame Wissensbasis zu schaffen, …</a:t>
            </a:r>
          </a:p>
        </p:txBody>
      </p:sp>
      <p:sp>
        <p:nvSpPr>
          <p:cNvPr id="239" name="PlaceHolder 3"/>
          <p:cNvSpPr>
            <a:spLocks noGrp="1"/>
          </p:cNvSpPr>
          <p:nvPr>
            <p:ph type="sldNum" idx="36"/>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FF6C282B-2924-4B4E-9981-3CC1722C3A81}" type="slidenum">
              <a:rPr lang="de-DE" sz="1200" b="0" strike="noStrike" spc="-1">
                <a:solidFill>
                  <a:srgbClr val="000000"/>
                </a:solidFill>
                <a:latin typeface="Calibri"/>
              </a:rPr>
              <a:t>21</a:t>
            </a:fld>
            <a:endParaRPr lang="de-DE" sz="1200" b="0" strike="noStrike" spc="-1">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90488" y="744538"/>
            <a:ext cx="6616700" cy="3722687"/>
          </a:xfrm>
          <a:prstGeom prst="rect">
            <a:avLst/>
          </a:prstGeom>
          <a:ln w="0">
            <a:noFill/>
          </a:ln>
        </p:spPr>
      </p:sp>
      <p:sp>
        <p:nvSpPr>
          <p:cNvPr id="238" name="PlaceHolder 2"/>
          <p:cNvSpPr>
            <a:spLocks noGrp="1"/>
          </p:cNvSpPr>
          <p:nvPr>
            <p:ph type="body"/>
          </p:nvPr>
        </p:nvSpPr>
        <p:spPr>
          <a:xfrm>
            <a:off x="679680" y="4715280"/>
            <a:ext cx="5437800" cy="4466520"/>
          </a:xfrm>
          <a:prstGeom prst="rect">
            <a:avLst/>
          </a:prstGeom>
          <a:noFill/>
          <a:ln w="0">
            <a:noFill/>
          </a:ln>
        </p:spPr>
        <p:txBody>
          <a:bodyPr anchor="t">
            <a:noAutofit/>
          </a:bodyPr>
          <a:lstStyle/>
          <a:p>
            <a:r>
              <a:rPr lang="de-DE" sz="1800" b="0" strike="noStrike" spc="-1" dirty="0">
                <a:solidFill>
                  <a:srgbClr val="000000"/>
                </a:solidFill>
                <a:latin typeface="Calibri"/>
              </a:rPr>
              <a:t>Was bedeutet eigentlich Kollaboration und Dialog, was bedeutet eine Zusammenarbeit – Auch dazu findet man Erkenntnisse in den Daten: </a:t>
            </a:r>
          </a:p>
          <a:p>
            <a:r>
              <a:rPr lang="de-DE" sz="1800" b="0" strike="noStrike" spc="-1" dirty="0">
                <a:solidFill>
                  <a:srgbClr val="000000"/>
                </a:solidFill>
                <a:latin typeface="Calibri"/>
              </a:rPr>
              <a:t>„Nimm Bezug auf die Arbeit, die sich mit epistemischen Rollenverteilungen im Kollegium befasst“</a:t>
            </a:r>
          </a:p>
        </p:txBody>
      </p:sp>
      <p:sp>
        <p:nvSpPr>
          <p:cNvPr id="239" name="PlaceHolder 3"/>
          <p:cNvSpPr>
            <a:spLocks noGrp="1"/>
          </p:cNvSpPr>
          <p:nvPr>
            <p:ph type="sldNum" idx="36"/>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FF6C282B-2924-4B4E-9981-3CC1722C3A81}" type="slidenum">
              <a:rPr lang="de-DE" sz="1200" b="0" strike="noStrike" spc="-1">
                <a:solidFill>
                  <a:srgbClr val="000000"/>
                </a:solidFill>
                <a:latin typeface="Calibri"/>
              </a:rPr>
              <a:t>22</a:t>
            </a:fld>
            <a:endParaRPr lang="de-DE" sz="1200" b="0" strike="noStrike" spc="-1">
              <a:solidFill>
                <a:srgbClr val="000000"/>
              </a:solidFill>
              <a:latin typeface="Calibri"/>
            </a:endParaRPr>
          </a:p>
        </p:txBody>
      </p:sp>
    </p:spTree>
    <p:extLst>
      <p:ext uri="{BB962C8B-B14F-4D97-AF65-F5344CB8AC3E}">
        <p14:creationId xmlns:p14="http://schemas.microsoft.com/office/powerpoint/2010/main" val="911987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Möglichkeiten ergeben sich letztlich für die Gestaltung des Transfers und Dialogs vor dem Hintergrund dieser Erkenntnisse?</a:t>
            </a:r>
          </a:p>
          <a:p>
            <a:r>
              <a:rPr lang="de-DE" dirty="0"/>
              <a:t>Ich gehe jetzt auch über die Beispiele hinaus, die ich Ihnen soeben präsentiert habe. </a:t>
            </a:r>
          </a:p>
        </p:txBody>
      </p:sp>
      <p:sp>
        <p:nvSpPr>
          <p:cNvPr id="4" name="Foliennummernplatzhalter 3"/>
          <p:cNvSpPr>
            <a:spLocks noGrp="1"/>
          </p:cNvSpPr>
          <p:nvPr>
            <p:ph type="sldNum" sz="quarter" idx="5"/>
          </p:nvPr>
        </p:nvSpPr>
        <p:spPr/>
        <p:txBody>
          <a:bodyPr/>
          <a:lstStyle/>
          <a:p>
            <a:fld id="{59C46ACE-EDE9-4D32-900E-B682E2B64349}" type="slidenum">
              <a:rPr lang="de-DE" smtClean="0"/>
              <a:t>23</a:t>
            </a:fld>
            <a:endParaRPr lang="de-DE"/>
          </a:p>
        </p:txBody>
      </p:sp>
    </p:spTree>
    <p:extLst>
      <p:ext uri="{BB962C8B-B14F-4D97-AF65-F5344CB8AC3E}">
        <p14:creationId xmlns:p14="http://schemas.microsoft.com/office/powerpoint/2010/main" val="405352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Community Building und Wissenstransfer haben mehrere Gemeinsamkeiten, da beide Prozesse darauf abzielen, Beziehungen und den Austausch von Informationen oder Fähigkeiten zwischen Menschen zu fördern:</a:t>
            </a:r>
          </a:p>
          <a:p>
            <a:r>
              <a:rPr lang="de-DE" b="1" dirty="0"/>
              <a:t>Austausch von Wissen</a:t>
            </a:r>
            <a:r>
              <a:rPr lang="de-DE" dirty="0"/>
              <a:t>: In beiden Fällen geht es darum, Wissen und Informationen zu teilen. Beim Community Building geschieht dies durch soziale Interaktionen, während Wissenstransfer explizit auf den Austausch von Wissen, Fähigkeiten und Erfahrungen abzielt.</a:t>
            </a:r>
          </a:p>
          <a:p>
            <a:r>
              <a:rPr lang="de-DE" b="1" dirty="0"/>
              <a:t>Kollektive Nutzung gleicher Wissensressourcen: Wo informiert man sich?</a:t>
            </a:r>
            <a:endParaRPr lang="de-DE" dirty="0"/>
          </a:p>
          <a:p>
            <a:r>
              <a:rPr lang="de-DE" b="1" dirty="0"/>
              <a:t>Netzwerkbildung</a:t>
            </a:r>
            <a:r>
              <a:rPr lang="de-DE" dirty="0"/>
              <a:t>: Beide Prozesse fördern die Bildung von Netzwerken. Beim Community Building entsteht ein soziales Netzwerk, das den kontinuierlichen Austausch und die Zusammenarbeit erleichtert. Wissenstransfer erfordert oft ähnliche Netzwerke, um Wissen effektiv zu verbreiten.</a:t>
            </a:r>
          </a:p>
          <a:p>
            <a:r>
              <a:rPr lang="de-DE" b="1" dirty="0"/>
              <a:t>Zusammenarbeit und Synergie</a:t>
            </a:r>
            <a:r>
              <a:rPr lang="de-DE" dirty="0"/>
              <a:t>: Beide Konzepte basieren auf Zusammenarbeit. Gemeinschaften und Wissensnetzwerke funktionieren dann am besten, wenn die Mitglieder gemeinsam an einem Ziel arbeiten und voneinander lernen.</a:t>
            </a:r>
          </a:p>
          <a:p>
            <a:r>
              <a:rPr lang="de-DE" b="1" dirty="0"/>
              <a:t>Förderung von Innovation</a:t>
            </a:r>
            <a:r>
              <a:rPr lang="de-DE" dirty="0"/>
              <a:t>: Gemeinschaften und der aktive Wissenstransfer tragen beide zur Innovation bei. In einer Gemeinschaft können neue Ideen entstehen, die durch den Wissensaustausch weiterentwickelt werden.</a:t>
            </a:r>
          </a:p>
          <a:p>
            <a:r>
              <a:rPr lang="de-DE" dirty="0"/>
              <a:t>Diese Gemeinsamkeiten machen Community Building und Wissenstransfer zu wichtigen Säulen in der Entwicklung von Organisationen und sozialen Strukturen.</a:t>
            </a:r>
          </a:p>
          <a:p>
            <a:endParaRPr lang="de-DE" dirty="0"/>
          </a:p>
          <a:p>
            <a:endParaRPr lang="de-DE" dirty="0"/>
          </a:p>
        </p:txBody>
      </p:sp>
      <p:sp>
        <p:nvSpPr>
          <p:cNvPr id="4" name="Foliennummernplatzhalter 3"/>
          <p:cNvSpPr>
            <a:spLocks noGrp="1"/>
          </p:cNvSpPr>
          <p:nvPr>
            <p:ph type="sldNum" sz="quarter" idx="5"/>
          </p:nvPr>
        </p:nvSpPr>
        <p:spPr/>
        <p:txBody>
          <a:bodyPr/>
          <a:lstStyle/>
          <a:p>
            <a:fld id="{59C46ACE-EDE9-4D32-900E-B682E2B64349}" type="slidenum">
              <a:rPr lang="de-DE" smtClean="0"/>
              <a:t>4</a:t>
            </a:fld>
            <a:endParaRPr lang="de-DE"/>
          </a:p>
        </p:txBody>
      </p:sp>
    </p:spTree>
    <p:extLst>
      <p:ext uri="{BB962C8B-B14F-4D97-AF65-F5344CB8AC3E}">
        <p14:creationId xmlns:p14="http://schemas.microsoft.com/office/powerpoint/2010/main" val="219317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sammeln mal Themen und Szenarien, dann können Sie sich zu Gruppen zusammenfinden – je nach dem, welche Themen Sie interessieren.</a:t>
            </a:r>
          </a:p>
          <a:p>
            <a:endParaRPr lang="de-DE" dirty="0"/>
          </a:p>
          <a:p>
            <a:r>
              <a:rPr lang="de-DE" dirty="0"/>
              <a:t>Sie können auf den Input aus diesem Workshop zurückgreifen oder auch auf Basis ihrer Erfahrungswerte entscheiden. </a:t>
            </a:r>
          </a:p>
          <a:p>
            <a:endParaRPr lang="de-DE" dirty="0"/>
          </a:p>
          <a:p>
            <a:r>
              <a:rPr lang="de-DE" b="1" dirty="0"/>
              <a:t>Transfer</a:t>
            </a:r>
            <a:r>
              <a:rPr lang="de-DE" dirty="0"/>
              <a:t>: Dient der Weitergabe von Informationen, Wissen und Fähigkeiten. Er ist zentral, um die Gemeinschaft zu stärken, da er den Mitgliedern erlaubt, voneinander zu profitieren und gemeinsam zu wachsen.</a:t>
            </a:r>
          </a:p>
          <a:p>
            <a:r>
              <a:rPr lang="de-DE" b="1" dirty="0"/>
              <a:t>Dialog</a:t>
            </a:r>
            <a:r>
              <a:rPr lang="de-DE" dirty="0"/>
              <a:t>: Ermöglicht den Austausch von Perspektiven, Erfahrungen und Werten. Durch einen offenen Dialog können Missverständnisse vermieden, Konflikte gelöst und gemeinsame Ziele definiert werden. Dialog schafft Vertrauen und Verständnis, was die Basis für langfristige Zusammenarbeit bildet.</a:t>
            </a:r>
          </a:p>
          <a:p>
            <a:r>
              <a:rPr lang="de-DE" dirty="0"/>
              <a:t>Zusammen bilden Transfer und Dialog die Grundpfeiler des Community Buildings: Der </a:t>
            </a:r>
            <a:r>
              <a:rPr lang="de-DE" b="1" dirty="0"/>
              <a:t>Transfer</a:t>
            </a:r>
            <a:r>
              <a:rPr lang="de-DE" dirty="0"/>
              <a:t> sorgt für die Weiterentwicklung und Stärkung der Gemeinschaft, während der </a:t>
            </a:r>
            <a:r>
              <a:rPr lang="de-DE" b="1" dirty="0"/>
              <a:t>Dialog</a:t>
            </a:r>
            <a:r>
              <a:rPr lang="de-DE" dirty="0"/>
              <a:t> sicherstellt, dass diese Entwicklung auf gemeinsamen Werten und Zielen basiert.</a:t>
            </a:r>
          </a:p>
          <a:p>
            <a:endParaRPr lang="de-DE" dirty="0"/>
          </a:p>
          <a:p>
            <a:endParaRPr lang="de-DE" dirty="0"/>
          </a:p>
          <a:p>
            <a:r>
              <a:rPr lang="de-DE" dirty="0"/>
              <a:t>Beispiele für Szenarien können sein: Bildung von digitalen Bildungsnetzwerken, um Material, Ressourcen und Wissen auszutauschen; - Bilden von Online-Communities: Themenbezogenes Community Building im Bereich Gesundheit, Kochen, ...</a:t>
            </a:r>
          </a:p>
          <a:p>
            <a:r>
              <a:rPr lang="de-DE" dirty="0"/>
              <a:t>- Bilden von Kulturkollektiven: Konzeption und Realisierung gemeinsamer Projekte</a:t>
            </a:r>
          </a:p>
          <a:p>
            <a:r>
              <a:rPr lang="de-DE" dirty="0"/>
              <a:t>           - Oft in dieser Runde wahrscheinlich mit dem Schwerpunkt OER</a:t>
            </a:r>
          </a:p>
        </p:txBody>
      </p:sp>
      <p:sp>
        <p:nvSpPr>
          <p:cNvPr id="4" name="Foliennummernplatzhalter 3"/>
          <p:cNvSpPr>
            <a:spLocks noGrp="1"/>
          </p:cNvSpPr>
          <p:nvPr>
            <p:ph type="sldNum" sz="quarter" idx="5"/>
          </p:nvPr>
        </p:nvSpPr>
        <p:spPr/>
        <p:txBody>
          <a:bodyPr/>
          <a:lstStyle/>
          <a:p>
            <a:fld id="{59C46ACE-EDE9-4D32-900E-B682E2B64349}" type="slidenum">
              <a:rPr lang="de-DE" smtClean="0"/>
              <a:t>24</a:t>
            </a:fld>
            <a:endParaRPr lang="de-DE"/>
          </a:p>
        </p:txBody>
      </p:sp>
    </p:spTree>
    <p:extLst>
      <p:ext uri="{BB962C8B-B14F-4D97-AF65-F5344CB8AC3E}">
        <p14:creationId xmlns:p14="http://schemas.microsoft.com/office/powerpoint/2010/main" val="355356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90488" y="744538"/>
            <a:ext cx="6615112" cy="3721100"/>
          </a:xfrm>
          <a:prstGeom prst="rect">
            <a:avLst/>
          </a:prstGeom>
          <a:ln w="0">
            <a:noFill/>
          </a:ln>
        </p:spPr>
      </p:sp>
      <p:sp>
        <p:nvSpPr>
          <p:cNvPr id="206" name="PlaceHolder 2"/>
          <p:cNvSpPr>
            <a:spLocks noGrp="1"/>
          </p:cNvSpPr>
          <p:nvPr>
            <p:ph type="body"/>
          </p:nvPr>
        </p:nvSpPr>
        <p:spPr>
          <a:xfrm>
            <a:off x="679680" y="4715280"/>
            <a:ext cx="5436360" cy="4465080"/>
          </a:xfrm>
          <a:prstGeom prst="rect">
            <a:avLst/>
          </a:prstGeom>
          <a:noFill/>
          <a:ln w="0">
            <a:noFill/>
          </a:ln>
        </p:spPr>
        <p:txBody>
          <a:bodyPr lIns="0" tIns="0" rIns="0" bIns="0" anchor="t">
            <a:noAutofit/>
          </a:bodyPr>
          <a:lstStyle/>
          <a:p>
            <a:endParaRPr lang="de-DE" sz="1800" b="0" strike="noStrike" spc="-1">
              <a:solidFill>
                <a:srgbClr val="000000"/>
              </a:solidFill>
              <a:latin typeface="Calibri"/>
            </a:endParaRPr>
          </a:p>
        </p:txBody>
      </p:sp>
      <p:sp>
        <p:nvSpPr>
          <p:cNvPr id="207" name="PlaceHolder 3"/>
          <p:cNvSpPr>
            <a:spLocks noGrp="1"/>
          </p:cNvSpPr>
          <p:nvPr>
            <p:ph type="sldNum" idx="34"/>
          </p:nvPr>
        </p:nvSpPr>
        <p:spPr>
          <a:xfrm>
            <a:off x="3850560" y="9428760"/>
            <a:ext cx="2943720" cy="494640"/>
          </a:xfrm>
          <a:prstGeom prst="rect">
            <a:avLst/>
          </a:prstGeom>
          <a:noFill/>
          <a:ln w="0">
            <a:noFill/>
          </a:ln>
        </p:spPr>
        <p:txBody>
          <a:bodyPr lIns="0" tIns="0" rIns="0" bIns="0"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1C1EF957-E36D-4BD5-84E5-88DB8F632FD0}" type="slidenum">
              <a:rPr lang="de-DE" sz="1200" b="0" strike="noStrike" spc="-1">
                <a:solidFill>
                  <a:srgbClr val="000000"/>
                </a:solidFill>
                <a:latin typeface="Calibri"/>
              </a:rPr>
              <a:t>25</a:t>
            </a:fld>
            <a:endParaRPr lang="de-DE" sz="1200" b="0" strike="noStrike" spc="-1">
              <a:solidFill>
                <a:srgbClr val="000000"/>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90488" y="744538"/>
            <a:ext cx="6616700" cy="3722687"/>
          </a:xfrm>
          <a:prstGeom prst="rect">
            <a:avLst/>
          </a:prstGeom>
          <a:ln w="0">
            <a:noFill/>
          </a:ln>
        </p:spPr>
      </p:sp>
      <p:sp>
        <p:nvSpPr>
          <p:cNvPr id="247" name="PlaceHolder 2"/>
          <p:cNvSpPr>
            <a:spLocks noGrp="1"/>
          </p:cNvSpPr>
          <p:nvPr>
            <p:ph type="body"/>
          </p:nvPr>
        </p:nvSpPr>
        <p:spPr>
          <a:xfrm>
            <a:off x="679680" y="4715280"/>
            <a:ext cx="5437800" cy="4466520"/>
          </a:xfrm>
          <a:prstGeom prst="rect">
            <a:avLst/>
          </a:prstGeom>
          <a:noFill/>
          <a:ln w="0">
            <a:noFill/>
          </a:ln>
        </p:spPr>
        <p:txBody>
          <a:bodyPr anchor="t">
            <a:noAutofit/>
          </a:bodyPr>
          <a:lstStyle/>
          <a:p>
            <a:endParaRPr lang="de-DE" sz="1800" b="0" strike="noStrike" spc="-1">
              <a:solidFill>
                <a:srgbClr val="000000"/>
              </a:solidFill>
              <a:latin typeface="Calibri"/>
            </a:endParaRPr>
          </a:p>
        </p:txBody>
      </p:sp>
      <p:sp>
        <p:nvSpPr>
          <p:cNvPr id="248" name="PlaceHolder 3"/>
          <p:cNvSpPr>
            <a:spLocks noGrp="1"/>
          </p:cNvSpPr>
          <p:nvPr>
            <p:ph type="sldNum" idx="39"/>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B677317E-30F5-4603-92B0-48603FB94A66}" type="slidenum">
              <a:rPr lang="de-DE" sz="1200" b="0" strike="noStrike" spc="-1">
                <a:solidFill>
                  <a:srgbClr val="000000"/>
                </a:solidFill>
                <a:latin typeface="Calibri"/>
              </a:rPr>
              <a:t>26</a:t>
            </a:fld>
            <a:endParaRPr lang="de-DE" sz="12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1. Wissensmanagement-Plattformen:</a:t>
            </a:r>
          </a:p>
          <a:p>
            <a:r>
              <a:rPr lang="de-DE" b="1" dirty="0"/>
              <a:t>Wikis und Knowledge Bases</a:t>
            </a:r>
            <a:r>
              <a:rPr lang="de-DE" dirty="0"/>
              <a:t> (z.B. </a:t>
            </a:r>
            <a:r>
              <a:rPr lang="de-DE" b="1" dirty="0" err="1"/>
              <a:t>Confluence</a:t>
            </a:r>
            <a:r>
              <a:rPr lang="de-DE" b="1" dirty="0"/>
              <a:t>, Notion</a:t>
            </a:r>
            <a:r>
              <a:rPr lang="de-DE" dirty="0"/>
              <a:t>): Diese Plattformen ermöglichen gemeinsames Wissensmanagement. Mitglieder können Dokumentationen, Best Practices und Ideen zentral ablegen, bearbeiten und erweitern.</a:t>
            </a:r>
          </a:p>
          <a:p>
            <a:r>
              <a:rPr lang="de-DE" b="1" dirty="0"/>
              <a:t>Collaborative </a:t>
            </a:r>
            <a:r>
              <a:rPr lang="de-DE" b="1" dirty="0" err="1"/>
              <a:t>Documents</a:t>
            </a:r>
            <a:r>
              <a:rPr lang="de-DE" dirty="0"/>
              <a:t> (z.B. </a:t>
            </a:r>
            <a:r>
              <a:rPr lang="de-DE" b="1" dirty="0"/>
              <a:t>Google </a:t>
            </a:r>
            <a:r>
              <a:rPr lang="de-DE" b="1" dirty="0" err="1"/>
              <a:t>Docs</a:t>
            </a:r>
            <a:r>
              <a:rPr lang="de-DE" b="1" dirty="0"/>
              <a:t>, SharePoint</a:t>
            </a:r>
            <a:r>
              <a:rPr lang="de-DE" dirty="0"/>
              <a:t>): Sie ermöglichen es der Community, an Dokumenten in Echtzeit zu arbeiten, was den Wissenstransfer erleichtert.</a:t>
            </a:r>
          </a:p>
          <a:p>
            <a:r>
              <a:rPr lang="de-DE" b="1" dirty="0"/>
              <a:t>2. Diskussions- und Kommunikationsplattformen:</a:t>
            </a:r>
          </a:p>
          <a:p>
            <a:r>
              <a:rPr lang="de-DE" b="1" dirty="0"/>
              <a:t>Foren und Message Boards</a:t>
            </a:r>
            <a:r>
              <a:rPr lang="de-DE" dirty="0"/>
              <a:t> (z.B. </a:t>
            </a:r>
            <a:r>
              <a:rPr lang="de-DE" b="1" dirty="0" err="1"/>
              <a:t>Discourse</a:t>
            </a:r>
            <a:r>
              <a:rPr lang="de-DE" b="1" dirty="0"/>
              <a:t>, </a:t>
            </a:r>
            <a:r>
              <a:rPr lang="de-DE" b="1" dirty="0" err="1"/>
              <a:t>phpBB</a:t>
            </a:r>
            <a:r>
              <a:rPr lang="de-DE" dirty="0"/>
              <a:t>): Diese ermöglichen asynchrone Diskussionen und den Austausch von Wissen und Ideen. Sie eignen sich besonders für langfristige Dialoge und den Wissensaufbau.</a:t>
            </a:r>
          </a:p>
          <a:p>
            <a:r>
              <a:rPr lang="de-DE" b="1" dirty="0"/>
              <a:t>Chats und Instant-Messaging-Tools</a:t>
            </a:r>
            <a:r>
              <a:rPr lang="de-DE" dirty="0"/>
              <a:t> (z.B. </a:t>
            </a:r>
            <a:r>
              <a:rPr lang="de-DE" b="1" dirty="0" err="1"/>
              <a:t>Slack</a:t>
            </a:r>
            <a:r>
              <a:rPr lang="de-DE" b="1" dirty="0"/>
              <a:t>, </a:t>
            </a:r>
            <a:r>
              <a:rPr lang="de-DE" b="1" dirty="0" err="1"/>
              <a:t>Discord</a:t>
            </a:r>
            <a:r>
              <a:rPr lang="de-DE" dirty="0"/>
              <a:t>): Hier können informelle Diskussionen geführt werden, und es entsteht eine schnelle und kontinuierliche Kommunikation. Diese Tools sind ideal für den dynamischen Austausch.</a:t>
            </a:r>
          </a:p>
          <a:p>
            <a:r>
              <a:rPr lang="de-DE" b="1" dirty="0"/>
              <a:t>3. Online-Event- und Webinar-Plattformen:</a:t>
            </a:r>
          </a:p>
          <a:p>
            <a:r>
              <a:rPr lang="de-DE" b="1" dirty="0"/>
              <a:t>Live-Webinare und Workshops</a:t>
            </a:r>
            <a:r>
              <a:rPr lang="de-DE" dirty="0"/>
              <a:t> (z.B. </a:t>
            </a:r>
            <a:r>
              <a:rPr lang="de-DE" b="1" dirty="0"/>
              <a:t>Zoom, Microsoft Teams</a:t>
            </a:r>
            <a:r>
              <a:rPr lang="de-DE" dirty="0"/>
              <a:t>): Sie bieten eine Möglichkeit für interaktive Wissensvermittlung und Diskussionen in Echtzeit.</a:t>
            </a:r>
          </a:p>
          <a:p>
            <a:r>
              <a:rPr lang="de-DE" b="1" dirty="0"/>
              <a:t>Q&amp;A- und AMA-Sessions</a:t>
            </a:r>
            <a:r>
              <a:rPr lang="de-DE" dirty="0"/>
              <a:t>: Communities können Experten einladen, um Fragen der Mitglieder in Echtzeit zu beantworten, was sowohl Wissensaustausch als auch Dialog fördert.</a:t>
            </a:r>
          </a:p>
          <a:p>
            <a:r>
              <a:rPr lang="de-DE" b="1" dirty="0"/>
              <a:t>Peer-to-Peer Learning Tools</a:t>
            </a:r>
            <a:r>
              <a:rPr lang="de-DE" dirty="0"/>
              <a:t> (z.B. </a:t>
            </a:r>
            <a:r>
              <a:rPr lang="de-DE" b="1" dirty="0"/>
              <a:t>Tandem</a:t>
            </a:r>
            <a:r>
              <a:rPr lang="de-DE" dirty="0"/>
              <a:t>): Diese Tools verbinden Mitglieder direkt miteinander, um voneinander zu lernen und Wissen auszutauschen.</a:t>
            </a:r>
          </a:p>
          <a:p>
            <a:r>
              <a:rPr lang="de-DE" b="1" dirty="0"/>
              <a:t>5. </a:t>
            </a:r>
            <a:r>
              <a:rPr lang="de-DE" b="1" dirty="0" err="1"/>
              <a:t>Social</a:t>
            </a:r>
            <a:r>
              <a:rPr lang="de-DE" b="1" dirty="0"/>
              <a:t> Media und Community-Plattformen:</a:t>
            </a:r>
          </a:p>
          <a:p>
            <a:r>
              <a:rPr lang="de-DE" b="1" dirty="0"/>
              <a:t>Gruppen und Netzwerke</a:t>
            </a:r>
            <a:r>
              <a:rPr lang="de-DE" dirty="0"/>
              <a:t> (z.B. </a:t>
            </a:r>
            <a:r>
              <a:rPr lang="de-DE" b="1" dirty="0"/>
              <a:t>Facebook Groups, LinkedIn</a:t>
            </a:r>
            <a:r>
              <a:rPr lang="de-DE" dirty="0"/>
              <a:t>): Soziale Netzwerke bieten Räume für formellen und informellen Wissensaustausch und unterstützen dabei, eine aktive und engagierte Community aufzubauen.</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9C46ACE-EDE9-4D32-900E-B682E2B64349}" type="slidenum">
              <a:rPr lang="de-DE" smtClean="0"/>
              <a:t>5</a:t>
            </a:fld>
            <a:endParaRPr lang="de-DE"/>
          </a:p>
        </p:txBody>
      </p:sp>
    </p:spTree>
    <p:extLst>
      <p:ext uri="{BB962C8B-B14F-4D97-AF65-F5344CB8AC3E}">
        <p14:creationId xmlns:p14="http://schemas.microsoft.com/office/powerpoint/2010/main" val="397490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C46ACE-EDE9-4D32-900E-B682E2B64349}" type="slidenum">
              <a:rPr lang="de-DE" smtClean="0"/>
              <a:t>6</a:t>
            </a:fld>
            <a:endParaRPr lang="de-DE"/>
          </a:p>
        </p:txBody>
      </p:sp>
    </p:spTree>
    <p:extLst>
      <p:ext uri="{BB962C8B-B14F-4D97-AF65-F5344CB8AC3E}">
        <p14:creationId xmlns:p14="http://schemas.microsoft.com/office/powerpoint/2010/main" val="152860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dirty="0"/>
              <a:t>In diesem Vortrag möchte ich die Arbeit an einer Forschungssynthese präsentieren, die darauf ausgerichtet ist, wirksame Wege des Transfers zwischen der Forschung und Bildungspraxis zu identifizieren. Diese Arbeit entsteht im Kontext des Verbundprojekts </a:t>
            </a:r>
            <a:r>
              <a:rPr lang="de-DE" dirty="0" err="1"/>
              <a:t>ReTransfer</a:t>
            </a:r>
            <a:r>
              <a:rPr lang="de-DE" dirty="0"/>
              <a:t>.</a:t>
            </a:r>
          </a:p>
        </p:txBody>
      </p:sp>
      <p:sp>
        <p:nvSpPr>
          <p:cNvPr id="4" name="Foliennummernplatzhalter 3"/>
          <p:cNvSpPr>
            <a:spLocks noGrp="1"/>
          </p:cNvSpPr>
          <p:nvPr>
            <p:ph type="sldNum" idx="8"/>
          </p:nvPr>
        </p:nvSpPr>
        <p:spPr/>
        <p:txBody>
          <a:bodyPr/>
          <a:lstStyle/>
          <a:p>
            <a:pPr algn="r">
              <a:buNone/>
            </a:pPr>
            <a:fld id="{2F9EF51D-5470-4B85-9534-AE1DD0DAE342}" type="slidenum">
              <a:rPr lang="de-DE" sz="1400" b="0" strike="noStrike" spc="-1" smtClean="0">
                <a:solidFill>
                  <a:srgbClr val="000000"/>
                </a:solidFill>
                <a:latin typeface="Calibri"/>
              </a:rPr>
              <a:t>7</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85774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Transferaktivitäten erstrecken sich auf unterschiedliche Kommunikationsformate, mit denen die Aktivitäten, Ziele und Produkte des Verbundprojekts präsentiert werden sollen. Zudem ist es ein Anliegen, Interessierten Einblick in die Entwicklungsprozesse der Fachkonzepte zu geben und diese am projektinternen Dialog teilhaben zu lassen. Zu diesem Zweck werden Werkstattberichte aus den Teilprojekten auf der Website veröffentlicht, ein projektspezifischer Podcast produziert sowie ein Newsletter bedient. </a:t>
            </a:r>
          </a:p>
          <a:p>
            <a:endParaRPr lang="de-DE" dirty="0"/>
          </a:p>
          <a:p>
            <a:r>
              <a:rPr lang="de-DE" dirty="0"/>
              <a:t>Im Bereich der Transferforschung werden die durchgeführten Transferaktivitäten evaluiert, indem beispielsweise Webanalysen durchgeführt werden. Darüber hinaus </a:t>
            </a:r>
            <a:r>
              <a:rPr lang="de-DE" sz="1200" b="0" i="0" u="none" strike="noStrike" kern="1200" dirty="0">
                <a:solidFill>
                  <a:schemeClr val="tx1"/>
                </a:solidFill>
                <a:effectLst/>
                <a:latin typeface="+mn-lt"/>
                <a:ea typeface="+mn-ea"/>
                <a:cs typeface="+mn-cs"/>
              </a:rPr>
              <a:t>arbeitet dieses Teilprojekt an einer Forschungssynthese mit dem Ziel, empirische Forschung zu Transferaktivitäten aus der (Bildungs-)Forschung in die Bildungspraxis in systematischer Weise zu sichten und evidenzbasierte Methoden zu identifizieren, die dazu dienen, Akteure aus der Bildungspraxis wirkungsvoll und effizient zu erreichen. Das Ergebnis dieses Forschungsvorhabens soll sowohl die künftigen projektinternen Transferaktivitäten informieren als auch im Allgemeinen als Ressource für die (Bildungs-)Forschung dienen. </a:t>
            </a:r>
            <a:br>
              <a:rPr lang="de-DE" dirty="0"/>
            </a:br>
            <a:endParaRPr lang="de-DE" dirty="0"/>
          </a:p>
        </p:txBody>
      </p:sp>
      <p:sp>
        <p:nvSpPr>
          <p:cNvPr id="4" name="Foliennummernplatzhalter 3"/>
          <p:cNvSpPr>
            <a:spLocks noGrp="1"/>
          </p:cNvSpPr>
          <p:nvPr>
            <p:ph type="sldNum" sz="quarter" idx="5"/>
          </p:nvPr>
        </p:nvSpPr>
        <p:spPr/>
        <p:txBody>
          <a:bodyPr/>
          <a:lstStyle/>
          <a:p>
            <a:fld id="{59C46ACE-EDE9-4D32-900E-B682E2B64349}" type="slidenum">
              <a:rPr lang="de-DE" smtClean="0"/>
              <a:t>10</a:t>
            </a:fld>
            <a:endParaRPr lang="de-DE"/>
          </a:p>
        </p:txBody>
      </p:sp>
    </p:spTree>
    <p:extLst>
      <p:ext uri="{BB962C8B-B14F-4D97-AF65-F5344CB8AC3E}">
        <p14:creationId xmlns:p14="http://schemas.microsoft.com/office/powerpoint/2010/main" val="376224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Transferaktivitäten erstrecken sich auf unterschiedliche Kommunikationsformate, mit denen die Aktivitäten, Ziele und Produkte des Verbundprojekts präsentiert werden sollen. Zudem ist es ein Anliegen, Interessierten Einblick in die Entwicklungsprozesse der Fachkonzepte zu geben und diese am projektinternen Dialog teilhaben zu lassen. Zu diesem Zweck werden Werkstattberichte aus den Teilprojekten auf der Website veröffentlicht, ein projektspezifischer Podcast produziert sowie ein Newsletter bedient. </a:t>
            </a:r>
          </a:p>
          <a:p>
            <a:endParaRPr lang="de-DE" dirty="0"/>
          </a:p>
          <a:p>
            <a:r>
              <a:rPr lang="de-DE" dirty="0"/>
              <a:t>Im Bereich der Transferforschung werden die durchgeführten Transferaktivitäten evaluiert, indem beispielsweise Webanalysen durchgeführt werden. Darüber hinaus </a:t>
            </a:r>
            <a:r>
              <a:rPr lang="de-DE" sz="1200" b="0" i="0" u="none" strike="noStrike" kern="1200" dirty="0">
                <a:solidFill>
                  <a:schemeClr val="tx1"/>
                </a:solidFill>
                <a:effectLst/>
                <a:latin typeface="+mn-lt"/>
                <a:ea typeface="+mn-ea"/>
                <a:cs typeface="+mn-cs"/>
              </a:rPr>
              <a:t>arbeitet dieses Teilprojekt an einer Forschungssynthese mit dem Ziel, empirische Forschung zu Transferaktivitäten aus der (Bildungs-)Forschung in die Bildungspraxis in systematischer Weise zu sichten und evidenzbasierte Methoden zu identifizieren, die dazu dienen, Akteure aus der Bildungspraxis wirkungsvoll und effizient zu erreichen. Das Ergebnis dieses Forschungsvorhabens soll sowohl die künftigen projektinternen Transferaktivitäten informieren als auch im Allgemeinen als Ressource für die (Bildungs-)Forschung dienen. </a:t>
            </a:r>
            <a:br>
              <a:rPr lang="de-DE" dirty="0"/>
            </a:br>
            <a:endParaRPr lang="de-DE" dirty="0"/>
          </a:p>
        </p:txBody>
      </p:sp>
      <p:sp>
        <p:nvSpPr>
          <p:cNvPr id="4" name="Foliennummernplatzhalter 3"/>
          <p:cNvSpPr>
            <a:spLocks noGrp="1"/>
          </p:cNvSpPr>
          <p:nvPr>
            <p:ph type="sldNum" sz="quarter" idx="5"/>
          </p:nvPr>
        </p:nvSpPr>
        <p:spPr/>
        <p:txBody>
          <a:bodyPr/>
          <a:lstStyle/>
          <a:p>
            <a:fld id="{59C46ACE-EDE9-4D32-900E-B682E2B64349}" type="slidenum">
              <a:rPr lang="de-DE" smtClean="0"/>
              <a:t>11</a:t>
            </a:fld>
            <a:endParaRPr lang="de-DE"/>
          </a:p>
        </p:txBody>
      </p:sp>
    </p:spTree>
    <p:extLst>
      <p:ext uri="{BB962C8B-B14F-4D97-AF65-F5344CB8AC3E}">
        <p14:creationId xmlns:p14="http://schemas.microsoft.com/office/powerpoint/2010/main" val="61331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Zur Veranschaulichung ebendieses Forschungsanliegens möchte ich zunächst den konkreten Ausgangspunkt und die damit einhergehend identifizierte Problemstellung erläutern, den gedanklichen Weg hin zum Forschungsanliegen nachzeichnen und auf die Forschungsmethode eingehen. Anschließend werde ich erste, praxisrelevante Erkenntnisse mit Ihnen teilen, die im Zuge der Forschungsarbeit gewonnen wurden. </a:t>
            </a:r>
          </a:p>
          <a:p>
            <a:endParaRPr lang="de-DE" dirty="0"/>
          </a:p>
        </p:txBody>
      </p:sp>
      <p:sp>
        <p:nvSpPr>
          <p:cNvPr id="4" name="Foliennummernplatzhalter 3"/>
          <p:cNvSpPr>
            <a:spLocks noGrp="1"/>
          </p:cNvSpPr>
          <p:nvPr>
            <p:ph type="sldNum" idx="8"/>
          </p:nvPr>
        </p:nvSpPr>
        <p:spPr/>
        <p:txBody>
          <a:bodyPr/>
          <a:lstStyle/>
          <a:p>
            <a:pPr algn="r">
              <a:buNone/>
            </a:pPr>
            <a:fld id="{2F9EF51D-5470-4B85-9534-AE1DD0DAE342}" type="slidenum">
              <a:rPr lang="de-DE" sz="1400" b="0" strike="noStrike" spc="-1" smtClean="0">
                <a:solidFill>
                  <a:srgbClr val="000000"/>
                </a:solidFill>
                <a:latin typeface="Calibri"/>
              </a:rPr>
              <a:t>12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77126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90488" y="744538"/>
            <a:ext cx="6616700" cy="3722687"/>
          </a:xfrm>
          <a:prstGeom prst="rect">
            <a:avLst/>
          </a:prstGeom>
          <a:ln w="0">
            <a:noFill/>
          </a:ln>
        </p:spPr>
      </p:sp>
      <p:sp>
        <p:nvSpPr>
          <p:cNvPr id="211" name="PlaceHolder 2"/>
          <p:cNvSpPr>
            <a:spLocks noGrp="1"/>
          </p:cNvSpPr>
          <p:nvPr>
            <p:ph type="body"/>
          </p:nvPr>
        </p:nvSpPr>
        <p:spPr>
          <a:xfrm>
            <a:off x="679680" y="4715280"/>
            <a:ext cx="5437800" cy="4466520"/>
          </a:xfrm>
          <a:prstGeom prst="rect">
            <a:avLst/>
          </a:prstGeom>
          <a:noFill/>
          <a:ln w="0">
            <a:noFill/>
          </a:ln>
        </p:spPr>
        <p:txBody>
          <a:bodyPr anchor="t">
            <a:noAutofit/>
          </a:bodyPr>
          <a:lstStyle/>
          <a:p>
            <a:r>
              <a:rPr lang="de-DE" sz="1800" b="0" strike="noStrike" spc="-1" dirty="0">
                <a:solidFill>
                  <a:srgbClr val="000000"/>
                </a:solidFill>
                <a:latin typeface="Calibri"/>
              </a:rPr>
              <a:t>Zunächst zum konkreten Ausgangspunkt. Wenn man den Diskurs und die Desiderate in Bezug auf den Dialog zwischen Bildungsforschung und Bildungspraxis betrachtet, zeichnen sich insbesondere folgende Fragestellungen und Hürden ab: Auf einer übergeordneten Ebene zeigt sich die Relevanz und Notwendigkeit der Ausgestaltung eines Dialogs, wenn es darum geht, den Weg für ein gemeinsames, kollaboratives Handeln und Problemlösen zwischen Forschung und Bildungspraxis im Hinblick auf gesellschaftliche Entwicklungen und Herausforderungen zu ebnen und ein durch Forschungsergebnisse informiertes Handeln in der Praxis zu ermöglichen. Konkret bedeutet eine Ausgestaltung des Dialogs zwischen Forschung und Praxis, dass Perspektiven und Prioritäten aus beiden Domänen synergetisch zusammengebracht werden müssten. Hier ist unter anderem von zentraler Bedeutung, wie die Forschung unter Berücksichtigung der Bedarfe und Prioritäten der Praxis zur Erweiterung des Handlungswissen von Akteur*innen der Praxis beitragen kann. </a:t>
            </a:r>
          </a:p>
          <a:p>
            <a:r>
              <a:rPr lang="de-DE" sz="1800" b="0" strike="noStrike" spc="-1" dirty="0">
                <a:solidFill>
                  <a:srgbClr val="000000"/>
                </a:solidFill>
                <a:latin typeface="Calibri"/>
              </a:rPr>
              <a:t>Bereits vorhandene Forschung aus diesem Bereich weist jedoch darauf hin, dass etwa differente Systemlogiken und Praxen und ein diskrepantes Verständnis von Relevanz als Hürde fungieren und einen „</a:t>
            </a:r>
            <a:r>
              <a:rPr lang="de-DE" sz="1800" b="0" strike="noStrike" spc="-1" dirty="0" err="1">
                <a:solidFill>
                  <a:srgbClr val="000000"/>
                </a:solidFill>
                <a:latin typeface="Calibri"/>
              </a:rPr>
              <a:t>disconnect</a:t>
            </a:r>
            <a:r>
              <a:rPr lang="de-DE" sz="1800" b="0" strike="noStrike" spc="-1" dirty="0">
                <a:solidFill>
                  <a:srgbClr val="000000"/>
                </a:solidFill>
                <a:latin typeface="Calibri"/>
              </a:rPr>
              <a:t>“ zwischen diesen beiden Domänen erzeugen. </a:t>
            </a:r>
          </a:p>
        </p:txBody>
      </p:sp>
      <p:sp>
        <p:nvSpPr>
          <p:cNvPr id="212" name="PlaceHolder 3"/>
          <p:cNvSpPr>
            <a:spLocks noGrp="1"/>
          </p:cNvSpPr>
          <p:nvPr>
            <p:ph type="sldNum" idx="27"/>
          </p:nvPr>
        </p:nvSpPr>
        <p:spPr>
          <a:xfrm>
            <a:off x="3850560" y="9428760"/>
            <a:ext cx="2945160" cy="496080"/>
          </a:xfrm>
          <a:prstGeom prst="rect">
            <a:avLst/>
          </a:prstGeom>
          <a:noFill/>
          <a:ln w="0">
            <a:noFill/>
          </a:ln>
        </p:spPr>
        <p:txBody>
          <a:bodyPr anchor="b">
            <a:noAutofit/>
          </a:bodyPr>
          <a:lstStyle>
            <a:lvl1pPr algn="r">
              <a:lnSpc>
                <a:spcPct val="100000"/>
              </a:lnSpc>
              <a:buNone/>
              <a:defRPr lang="de-DE" sz="1200" b="0" strike="noStrike" spc="-1">
                <a:solidFill>
                  <a:srgbClr val="000000"/>
                </a:solidFill>
                <a:latin typeface="Calibri"/>
              </a:defRPr>
            </a:lvl1pPr>
          </a:lstStyle>
          <a:p>
            <a:pPr algn="r">
              <a:lnSpc>
                <a:spcPct val="100000"/>
              </a:lnSpc>
              <a:buNone/>
            </a:pPr>
            <a:fld id="{9B17D209-1C42-4773-9779-2CAA923BAA51}" type="slidenum">
              <a:rPr lang="de-DE" sz="1200" b="0" strike="noStrike" spc="-1">
                <a:solidFill>
                  <a:srgbClr val="000000"/>
                </a:solidFill>
                <a:latin typeface="Calibri"/>
              </a:rPr>
              <a:t>13</a:t>
            </a:fld>
            <a:endParaRPr lang="de-DE" sz="12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0787" y="1418017"/>
            <a:ext cx="5906590" cy="1230766"/>
          </a:xfrm>
        </p:spPr>
        <p:txBody>
          <a:bodyPr anchor="b"/>
          <a:lstStyle>
            <a:lvl1pPr algn="l">
              <a:lnSpc>
                <a:spcPct val="100000"/>
              </a:lnSpc>
              <a:defRPr sz="3000">
                <a:solidFill>
                  <a:schemeClr val="tx2"/>
                </a:solidFill>
              </a:defRPr>
            </a:lvl1pPr>
          </a:lstStyle>
          <a:p>
            <a:r>
              <a:rPr lang="de-DE"/>
              <a:t>Mastertitelformat bearbeiten</a:t>
            </a:r>
            <a:endParaRPr lang="de-DE" dirty="0"/>
          </a:p>
        </p:txBody>
      </p:sp>
      <p:sp>
        <p:nvSpPr>
          <p:cNvPr id="3" name="Untertitel 2"/>
          <p:cNvSpPr>
            <a:spLocks noGrp="1"/>
          </p:cNvSpPr>
          <p:nvPr>
            <p:ph type="subTitle" idx="1"/>
          </p:nvPr>
        </p:nvSpPr>
        <p:spPr>
          <a:xfrm>
            <a:off x="820787" y="2807111"/>
            <a:ext cx="5906590" cy="677873"/>
          </a:xfrm>
        </p:spPr>
        <p:txBody>
          <a:bodyPr/>
          <a:lstStyle>
            <a:lvl1pPr marL="0" indent="0" algn="l">
              <a:lnSpc>
                <a:spcPct val="100000"/>
              </a:lnSpc>
              <a:buNone/>
              <a:defRPr sz="2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cxnSp>
        <p:nvCxnSpPr>
          <p:cNvPr id="10" name="Gerade Verbindung 9"/>
          <p:cNvCxnSpPr/>
          <p:nvPr userDrawn="1"/>
        </p:nvCxnSpPr>
        <p:spPr bwMode="auto">
          <a:xfrm>
            <a:off x="288925" y="942731"/>
            <a:ext cx="8566150" cy="0"/>
          </a:xfrm>
          <a:prstGeom prst="line">
            <a:avLst/>
          </a:prstGeom>
          <a:solidFill>
            <a:schemeClr val="accent1"/>
          </a:solidFill>
          <a:ln w="9525"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ußzeilenplatzhalter 3"/>
          <p:cNvSpPr>
            <a:spLocks noGrp="1"/>
          </p:cNvSpPr>
          <p:nvPr>
            <p:ph type="ftr" sz="quarter" idx="10"/>
          </p:nvPr>
        </p:nvSpPr>
        <p:spPr/>
        <p:txBody>
          <a:bodyPr/>
          <a:lstStyle/>
          <a:p>
            <a:endParaRPr lang="de-DE" dirty="0"/>
          </a:p>
        </p:txBody>
      </p:sp>
      <p:pic>
        <p:nvPicPr>
          <p:cNvPr id="8" name="Picture 2" descr="E:\_HAUPTKUNDEN\DIPF_Mansky_Office2010_Nov2018\PP-Praes-Master-Nov2018\eingesetzte-Logos\dipf-mit-text-dt.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459" t="14067" r="9942" b="13633"/>
          <a:stretch/>
        </p:blipFill>
        <p:spPr bwMode="auto">
          <a:xfrm>
            <a:off x="7481455" y="213911"/>
            <a:ext cx="1396398" cy="61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endParaRPr lang="de-DE" sz="1800" b="0" strike="noStrike" spc="-1">
              <a:solidFill>
                <a:srgbClr val="000000"/>
              </a:solidFill>
              <a:latin typeface="Arial"/>
            </a:endParaRPr>
          </a:p>
        </p:txBody>
      </p:sp>
      <p:sp>
        <p:nvSpPr>
          <p:cNvPr id="54" name="PlaceHolder 2"/>
          <p:cNvSpPr>
            <a:spLocks noGrp="1"/>
          </p:cNvSpPr>
          <p:nvPr>
            <p:ph/>
          </p:nvPr>
        </p:nvSpPr>
        <p:spPr>
          <a:xfrm>
            <a:off x="289080" y="1031040"/>
            <a:ext cx="8565840" cy="3757320"/>
          </a:xfrm>
          <a:prstGeom prst="rect">
            <a:avLst/>
          </a:prstGeom>
          <a:noFill/>
          <a:ln w="0">
            <a:noFill/>
          </a:ln>
        </p:spPr>
        <p:txBody>
          <a:bodyPr lIns="0" tIns="0" rIns="0" bIns="0" anchor="t">
            <a:normAutofit/>
          </a:bodyPr>
          <a:lstStyle/>
          <a:p>
            <a:endParaRPr lang="de-DE"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F822A8E-F5C5-4520-8E98-205DE1E67205}" type="slidenum">
              <a:t>‹Nr.›</a:t>
            </a:fld>
            <a:endParaRPr/>
          </a:p>
        </p:txBody>
      </p:sp>
    </p:spTree>
    <p:extLst>
      <p:ext uri="{BB962C8B-B14F-4D97-AF65-F5344CB8AC3E}">
        <p14:creationId xmlns:p14="http://schemas.microsoft.com/office/powerpoint/2010/main" val="253239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230356D-182F-4C7D-BF9A-0BF676A2D5AD}" type="slidenum">
              <a:t>‹Nr.›</a:t>
            </a:fld>
            <a:endParaRPr/>
          </a:p>
        </p:txBody>
      </p:sp>
    </p:spTree>
    <p:extLst>
      <p:ext uri="{BB962C8B-B14F-4D97-AF65-F5344CB8AC3E}">
        <p14:creationId xmlns:p14="http://schemas.microsoft.com/office/powerpoint/2010/main" val="195047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a:xfrm>
            <a:off x="288925" y="4923880"/>
            <a:ext cx="7631432" cy="107722"/>
          </a:xfrm>
        </p:spPr>
        <p:txBody>
          <a:bodyPr/>
          <a:lstStyle>
            <a:lvl1pPr algn="l">
              <a:defRPr/>
            </a:lvl1pPr>
          </a:lstStyle>
          <a:p>
            <a:r>
              <a:rPr lang="de-DE" dirty="0"/>
              <a:t>Ana Schenk | Workshop „Wirksame Wege des Dialogs und Transfers“ | </a:t>
            </a:r>
            <a:r>
              <a:rPr lang="de-DE" dirty="0" err="1"/>
              <a:t>OERinfo</a:t>
            </a:r>
            <a:r>
              <a:rPr lang="de-DE" dirty="0"/>
              <a:t>-Fachtag „</a:t>
            </a:r>
            <a:r>
              <a:rPr lang="de-DE" dirty="0" err="1"/>
              <a:t>How</a:t>
            </a:r>
            <a:r>
              <a:rPr lang="de-DE" dirty="0"/>
              <a:t> </a:t>
            </a:r>
            <a:r>
              <a:rPr lang="de-DE" dirty="0" err="1"/>
              <a:t>to</a:t>
            </a:r>
            <a:r>
              <a:rPr lang="de-DE" dirty="0"/>
              <a:t> </a:t>
            </a:r>
            <a:r>
              <a:rPr lang="de-DE" dirty="0" err="1"/>
              <a:t>build</a:t>
            </a:r>
            <a:r>
              <a:rPr lang="de-DE" dirty="0"/>
              <a:t> a Community ?“: Strategien – Konzepte – Erfolgsmessung</a:t>
            </a:r>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Tree>
    <p:extLst>
      <p:ext uri="{BB962C8B-B14F-4D97-AF65-F5344CB8AC3E}">
        <p14:creationId xmlns:p14="http://schemas.microsoft.com/office/powerpoint/2010/main" val="58003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820800" y="2808000"/>
            <a:ext cx="5907600" cy="677700"/>
          </a:xfrm>
        </p:spPr>
        <p:txBody>
          <a:bodyPr/>
          <a:lstStyle>
            <a:lvl1pPr>
              <a:spcBef>
                <a:spcPts val="1400"/>
              </a:spcBef>
              <a:defRPr sz="2200">
                <a:solidFill>
                  <a:schemeClr val="accent3"/>
                </a:solidFill>
              </a:defRPr>
            </a:lvl1pPr>
          </a:lstStyle>
          <a:p>
            <a:pPr lvl="0"/>
            <a:r>
              <a:rPr lang="de-DE" dirty="0"/>
              <a:t>Text eingeben</a:t>
            </a:r>
          </a:p>
        </p:txBody>
      </p:sp>
      <p:sp>
        <p:nvSpPr>
          <p:cNvPr id="2" name="Titel 1"/>
          <p:cNvSpPr>
            <a:spLocks noGrp="1"/>
          </p:cNvSpPr>
          <p:nvPr>
            <p:ph type="title"/>
          </p:nvPr>
        </p:nvSpPr>
        <p:spPr>
          <a:xfrm>
            <a:off x="820739" y="1415849"/>
            <a:ext cx="5907600" cy="1231106"/>
          </a:xfrm>
        </p:spPr>
        <p:txBody>
          <a:bodyPr anchor="b"/>
          <a:lstStyle>
            <a:lvl1pPr>
              <a:lnSpc>
                <a:spcPct val="100000"/>
              </a:lnSpc>
              <a:defRPr sz="3000"/>
            </a:lvl1pPr>
          </a:lstStyle>
          <a:p>
            <a:r>
              <a:rPr lang="de-DE"/>
              <a:t>Mastertitelformat bearbeiten</a:t>
            </a:r>
            <a:endParaRPr lang="de-DE" dirty="0"/>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Tree>
    <p:extLst>
      <p:ext uri="{BB962C8B-B14F-4D97-AF65-F5344CB8AC3E}">
        <p14:creationId xmlns:p14="http://schemas.microsoft.com/office/powerpoint/2010/main" val="4552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 2-spaltig 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a:xfrm>
            <a:off x="288926" y="1031082"/>
            <a:ext cx="4078288"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
        <p:nvSpPr>
          <p:cNvPr id="7" name="Inhaltsplatzhalter 2"/>
          <p:cNvSpPr>
            <a:spLocks noGrp="1"/>
          </p:cNvSpPr>
          <p:nvPr>
            <p:ph idx="13" hasCustomPrompt="1"/>
          </p:nvPr>
        </p:nvSpPr>
        <p:spPr>
          <a:xfrm>
            <a:off x="4776787" y="1031082"/>
            <a:ext cx="4078288"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337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 2-spaltig schmal/bre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hasCustomPrompt="1"/>
          </p:nvPr>
        </p:nvSpPr>
        <p:spPr>
          <a:xfrm>
            <a:off x="288926" y="1031082"/>
            <a:ext cx="2142000"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lgn="l">
              <a:defRPr/>
            </a:lvl1pPr>
          </a:lstStyle>
          <a:p>
            <a:endParaRPr lang="de-DE" dirty="0"/>
          </a:p>
        </p:txBody>
      </p:sp>
      <p:sp>
        <p:nvSpPr>
          <p:cNvPr id="6" name="Foliennummernplatzhalter 5"/>
          <p:cNvSpPr>
            <a:spLocks noGrp="1"/>
          </p:cNvSpPr>
          <p:nvPr>
            <p:ph type="sldNum" sz="quarter" idx="12"/>
          </p:nvPr>
        </p:nvSpPr>
        <p:spPr/>
        <p:txBody>
          <a:bodyPr/>
          <a:lstStyle/>
          <a:p>
            <a:fld id="{6067E78E-13C7-4BF7-8118-BF1621604904}" type="slidenum">
              <a:rPr lang="de-DE" smtClean="0"/>
              <a:t>‹Nr.›</a:t>
            </a:fld>
            <a:endParaRPr lang="de-DE"/>
          </a:p>
        </p:txBody>
      </p:sp>
      <p:sp>
        <p:nvSpPr>
          <p:cNvPr id="7" name="Inhaltsplatzhalter 2"/>
          <p:cNvSpPr>
            <a:spLocks noGrp="1"/>
          </p:cNvSpPr>
          <p:nvPr>
            <p:ph idx="13" hasCustomPrompt="1"/>
          </p:nvPr>
        </p:nvSpPr>
        <p:spPr>
          <a:xfrm>
            <a:off x="2650794" y="1031082"/>
            <a:ext cx="6204282" cy="3757613"/>
          </a:xfrm>
        </p:spPr>
        <p:txBody>
          <a:bodyPr/>
          <a:lstStyle>
            <a:lvl4pPr>
              <a:defRPr/>
            </a:lvl4pPr>
          </a:lstStyle>
          <a:p>
            <a:pPr lvl="0"/>
            <a:r>
              <a:rPr lang="de-DE" dirty="0"/>
              <a:t>Text eingeben und gewünschte Textebene einstellen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738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
        <p:nvSpPr>
          <p:cNvPr id="6" name="Bildplatzhalter 5"/>
          <p:cNvSpPr>
            <a:spLocks noGrp="1"/>
          </p:cNvSpPr>
          <p:nvPr>
            <p:ph type="pic" sz="quarter" idx="12"/>
          </p:nvPr>
        </p:nvSpPr>
        <p:spPr>
          <a:xfrm>
            <a:off x="288926" y="1031081"/>
            <a:ext cx="8566149" cy="3321000"/>
          </a:xfrm>
        </p:spPr>
        <p:txBody>
          <a:bodyPr/>
          <a:lstStyle/>
          <a:p>
            <a:r>
              <a:rPr lang="de-DE"/>
              <a:t>Bild durch Klicken auf Symbol hinzufügen</a:t>
            </a:r>
          </a:p>
        </p:txBody>
      </p:sp>
      <p:sp>
        <p:nvSpPr>
          <p:cNvPr id="7" name="Textplatzhalter 6"/>
          <p:cNvSpPr>
            <a:spLocks noGrp="1"/>
          </p:cNvSpPr>
          <p:nvPr>
            <p:ph type="body" sz="quarter" idx="13" hasCustomPrompt="1"/>
          </p:nvPr>
        </p:nvSpPr>
        <p:spPr>
          <a:xfrm>
            <a:off x="288925" y="4410694"/>
            <a:ext cx="8566150" cy="378000"/>
          </a:xfrm>
        </p:spPr>
        <p:txBody>
          <a:bodyPr/>
          <a:lstStyle>
            <a:lvl1pPr>
              <a:defRPr/>
            </a:lvl1pPr>
          </a:lstStyle>
          <a:p>
            <a:pPr lvl="0"/>
            <a:r>
              <a:rPr lang="de-DE" dirty="0"/>
              <a:t>Bildbeschreibung</a:t>
            </a:r>
          </a:p>
        </p:txBody>
      </p:sp>
    </p:spTree>
    <p:extLst>
      <p:ext uri="{BB962C8B-B14F-4D97-AF65-F5344CB8AC3E}">
        <p14:creationId xmlns:p14="http://schemas.microsoft.com/office/powerpoint/2010/main" val="19651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Tree>
    <p:extLst>
      <p:ext uri="{BB962C8B-B14F-4D97-AF65-F5344CB8AC3E}">
        <p14:creationId xmlns:p14="http://schemas.microsoft.com/office/powerpoint/2010/main" val="33494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lgn="l">
              <a:defRPr/>
            </a:lvl1pPr>
          </a:lstStyle>
          <a:p>
            <a:endParaRPr lang="de-DE" dirty="0"/>
          </a:p>
        </p:txBody>
      </p:sp>
      <p:sp>
        <p:nvSpPr>
          <p:cNvPr id="4" name="Foliennummernplatzhalter 3"/>
          <p:cNvSpPr>
            <a:spLocks noGrp="1"/>
          </p:cNvSpPr>
          <p:nvPr>
            <p:ph type="sldNum" sz="quarter" idx="11"/>
          </p:nvPr>
        </p:nvSpPr>
        <p:spPr/>
        <p:txBody>
          <a:bodyPr/>
          <a:lstStyle/>
          <a:p>
            <a:fld id="{6067E78E-13C7-4BF7-8118-BF1621604904}" type="slidenum">
              <a:rPr lang="de-DE" smtClean="0"/>
              <a:pPr/>
              <a:t>‹Nr.›</a:t>
            </a:fld>
            <a:endParaRPr lang="de-DE" dirty="0"/>
          </a:p>
        </p:txBody>
      </p:sp>
    </p:spTree>
    <p:extLst>
      <p:ext uri="{BB962C8B-B14F-4D97-AF65-F5344CB8AC3E}">
        <p14:creationId xmlns:p14="http://schemas.microsoft.com/office/powerpoint/2010/main" val="3781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endParaRPr lang="de-DE" sz="1800" b="0" strike="noStrike" spc="-1">
              <a:solidFill>
                <a:srgbClr val="000000"/>
              </a:solidFill>
              <a:latin typeface="Arial"/>
            </a:endParaRPr>
          </a:p>
        </p:txBody>
      </p:sp>
      <p:sp>
        <p:nvSpPr>
          <p:cNvPr id="9" name="PlaceHolder 2"/>
          <p:cNvSpPr>
            <a:spLocks noGrp="1"/>
          </p:cNvSpPr>
          <p:nvPr>
            <p:ph type="subTitle"/>
          </p:nvPr>
        </p:nvSpPr>
        <p:spPr>
          <a:xfrm>
            <a:off x="289080" y="1031040"/>
            <a:ext cx="8565840" cy="3757320"/>
          </a:xfrm>
          <a:prstGeom prst="rect">
            <a:avLst/>
          </a:prstGeom>
          <a:noFill/>
          <a:ln w="0">
            <a:noFill/>
          </a:ln>
        </p:spPr>
        <p:txBody>
          <a:bodyPr lIns="0" tIns="0" rIns="0" bIns="0" anchor="ctr">
            <a:noAutofit/>
          </a:bodyPr>
          <a:lstStyle/>
          <a:p>
            <a:pPr algn="ctr">
              <a:buNone/>
            </a:pPr>
            <a:endParaRPr lang="de-DE" sz="3200" b="0" strike="noStrike" spc="-1" dirty="0">
              <a:solidFill>
                <a:srgbClr val="000000"/>
              </a:solidFill>
              <a:latin typeface="Calibri"/>
            </a:endParaRPr>
          </a:p>
        </p:txBody>
      </p:sp>
      <p:sp>
        <p:nvSpPr>
          <p:cNvPr id="4" name="PlaceHolder 3"/>
          <p:cNvSpPr>
            <a:spLocks noGrp="1"/>
          </p:cNvSpPr>
          <p:nvPr>
            <p:ph type="ftr" idx="1"/>
          </p:nvPr>
        </p:nvSpPr>
        <p:spPr/>
        <p:txBody>
          <a:bodyPr/>
          <a:lstStyle/>
          <a:p>
            <a:r>
              <a:t>Footer</a:t>
            </a:r>
          </a:p>
        </p:txBody>
      </p:sp>
      <p:pic>
        <p:nvPicPr>
          <p:cNvPr id="10" name="Grafik 9">
            <a:extLst>
              <a:ext uri="{FF2B5EF4-FFF2-40B4-BE49-F238E27FC236}">
                <a16:creationId xmlns:a16="http://schemas.microsoft.com/office/drawing/2014/main" id="{622BFFA7-C782-444D-984E-98F8FFEFFA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1495" y="4788360"/>
            <a:ext cx="833425" cy="293815"/>
          </a:xfrm>
          <a:prstGeom prst="rect">
            <a:avLst/>
          </a:prstGeom>
        </p:spPr>
      </p:pic>
    </p:spTree>
    <p:extLst>
      <p:ext uri="{BB962C8B-B14F-4D97-AF65-F5344CB8AC3E}">
        <p14:creationId xmlns:p14="http://schemas.microsoft.com/office/powerpoint/2010/main" val="136903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88926" y="1031082"/>
            <a:ext cx="8566149" cy="3757613"/>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2" name="Gerade Verbindung 11"/>
          <p:cNvCxnSpPr/>
          <p:nvPr/>
        </p:nvCxnSpPr>
        <p:spPr bwMode="auto">
          <a:xfrm>
            <a:off x="288925" y="783407"/>
            <a:ext cx="8566150" cy="0"/>
          </a:xfrm>
          <a:prstGeom prst="line">
            <a:avLst/>
          </a:prstGeom>
          <a:solidFill>
            <a:schemeClr val="accent1"/>
          </a:solidFill>
          <a:ln w="9525"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platzhalter 1"/>
          <p:cNvSpPr>
            <a:spLocks noGrp="1"/>
          </p:cNvSpPr>
          <p:nvPr>
            <p:ph type="title"/>
          </p:nvPr>
        </p:nvSpPr>
        <p:spPr>
          <a:xfrm>
            <a:off x="288927" y="201138"/>
            <a:ext cx="7363157" cy="493890"/>
          </a:xfrm>
          <a:prstGeom prst="rect">
            <a:avLst/>
          </a:prstGeom>
        </p:spPr>
        <p:txBody>
          <a:bodyPr vert="horz" lIns="0" tIns="0" rIns="0" bIns="0" rtlCol="0" anchor="ctr">
            <a:noAutofit/>
          </a:bodyPr>
          <a:lstStyle/>
          <a:p>
            <a:endParaRPr lang="de-DE" dirty="0"/>
          </a:p>
        </p:txBody>
      </p:sp>
      <p:sp>
        <p:nvSpPr>
          <p:cNvPr id="5" name="Fußzeilenplatzhalter 4"/>
          <p:cNvSpPr>
            <a:spLocks noGrp="1"/>
          </p:cNvSpPr>
          <p:nvPr>
            <p:ph type="ftr" sz="quarter" idx="3"/>
          </p:nvPr>
        </p:nvSpPr>
        <p:spPr>
          <a:xfrm>
            <a:off x="288925" y="4923880"/>
            <a:ext cx="7631432" cy="107722"/>
          </a:xfrm>
          <a:prstGeom prst="rect">
            <a:avLst/>
          </a:prstGeom>
        </p:spPr>
        <p:txBody>
          <a:bodyPr vert="horz" wrap="square" lIns="0" tIns="0" rIns="0" bIns="0" rtlCol="0" anchor="b">
            <a:spAutoFit/>
          </a:bodyPr>
          <a:lstStyle>
            <a:lvl1pPr algn="l">
              <a:defRPr sz="700">
                <a:solidFill>
                  <a:schemeClr val="tx2"/>
                </a:solidFill>
              </a:defRPr>
            </a:lvl1pPr>
          </a:lstStyle>
          <a:p>
            <a:endParaRPr lang="de-DE" dirty="0"/>
          </a:p>
        </p:txBody>
      </p:sp>
      <p:sp>
        <p:nvSpPr>
          <p:cNvPr id="6" name="Foliennummernplatzhalter 5"/>
          <p:cNvSpPr>
            <a:spLocks noGrp="1"/>
          </p:cNvSpPr>
          <p:nvPr>
            <p:ph type="sldNum" sz="quarter" idx="4"/>
          </p:nvPr>
        </p:nvSpPr>
        <p:spPr>
          <a:xfrm>
            <a:off x="8673936" y="4923880"/>
            <a:ext cx="181139" cy="107722"/>
          </a:xfrm>
          <a:prstGeom prst="rect">
            <a:avLst/>
          </a:prstGeom>
        </p:spPr>
        <p:txBody>
          <a:bodyPr vert="horz" wrap="none" lIns="0" tIns="0" rIns="0" bIns="0" rtlCol="0" anchor="b">
            <a:spAutoFit/>
          </a:bodyPr>
          <a:lstStyle>
            <a:lvl1pPr algn="r">
              <a:defRPr sz="700">
                <a:solidFill>
                  <a:schemeClr val="tx2"/>
                </a:solidFill>
              </a:defRPr>
            </a:lvl1pPr>
          </a:lstStyle>
          <a:p>
            <a:fld id="{6067E78E-13C7-4BF7-8118-BF1621604904}" type="slidenum">
              <a:rPr lang="de-DE" smtClean="0"/>
              <a:pPr/>
              <a:t>‹Nr.›</a:t>
            </a:fld>
            <a:endParaRPr lang="de-DE" dirty="0"/>
          </a:p>
        </p:txBody>
      </p:sp>
      <p:pic>
        <p:nvPicPr>
          <p:cNvPr id="8" name="Picture 2" descr="E:\_HAUPTKUNDEN\DIPF_Mansky_Office2010_Nov2018\PP-Praes-Master-Nov2018\eingesetzte-Logos\dipf-ohne-text.e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8655" y="347704"/>
            <a:ext cx="916420" cy="19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1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5" r:id="rId6"/>
    <p:sldLayoutId id="2147483651" r:id="rId7"/>
    <p:sldLayoutId id="2147483654"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spcBef>
          <a:spcPts val="1400"/>
        </a:spcBef>
        <a:buFont typeface="Arial" pitchFamily="34" charset="0"/>
        <a:buNone/>
        <a:defRPr sz="1400" kern="1200">
          <a:solidFill>
            <a:schemeClr val="tx1"/>
          </a:solidFill>
          <a:latin typeface="+mn-lt"/>
          <a:ea typeface="+mn-ea"/>
          <a:cs typeface="+mn-cs"/>
        </a:defRPr>
      </a:lvl1pPr>
      <a:lvl2pPr marL="0" indent="0" algn="l" defTabSz="914400" rtl="0" eaLnBrk="1" latinLnBrk="0" hangingPunct="1">
        <a:spcBef>
          <a:spcPts val="1400"/>
        </a:spcBef>
        <a:buClr>
          <a:schemeClr val="accent1"/>
        </a:buClr>
        <a:buSzPct val="105000"/>
        <a:buFont typeface="Arial" pitchFamily="34" charset="0"/>
        <a:buNone/>
        <a:defRPr sz="1400" kern="1200">
          <a:solidFill>
            <a:schemeClr val="accent1"/>
          </a:solidFill>
          <a:latin typeface="+mn-lt"/>
          <a:ea typeface="+mn-ea"/>
          <a:cs typeface="+mn-cs"/>
        </a:defRPr>
      </a:lvl2pPr>
      <a:lvl3pPr marL="234000" indent="-234000" algn="l" defTabSz="914400" rtl="0" eaLnBrk="1" latinLnBrk="0" hangingPunct="1">
        <a:spcBef>
          <a:spcPts val="1400"/>
        </a:spcBef>
        <a:buClr>
          <a:schemeClr val="accent1"/>
        </a:buClr>
        <a:buFont typeface="Arial" pitchFamily="34" charset="0"/>
        <a:buChar char="•"/>
        <a:defRPr sz="1400" kern="1200">
          <a:solidFill>
            <a:schemeClr val="tx1"/>
          </a:solidFill>
          <a:latin typeface="+mn-lt"/>
          <a:ea typeface="+mn-ea"/>
          <a:cs typeface="+mn-cs"/>
        </a:defRPr>
      </a:lvl3pPr>
      <a:lvl4pPr marL="504000" indent="-252000" algn="l" defTabSz="914400" rtl="0" eaLnBrk="1" latinLnBrk="0" hangingPunct="1">
        <a:spcBef>
          <a:spcPts val="700"/>
        </a:spcBef>
        <a:buClr>
          <a:schemeClr val="accent1"/>
        </a:buClr>
        <a:buFont typeface="Arial" pitchFamily="34" charset="0"/>
        <a:buChar char="‒"/>
        <a:defRPr sz="1400" kern="1200">
          <a:solidFill>
            <a:schemeClr val="tx1"/>
          </a:solidFill>
          <a:latin typeface="+mn-lt"/>
          <a:ea typeface="+mn-ea"/>
          <a:cs typeface="+mn-cs"/>
        </a:defRPr>
      </a:lvl4pPr>
      <a:lvl5pPr marL="720000" indent="-216000" algn="l" defTabSz="914400" rtl="0" eaLnBrk="1" latinLnBrk="0" hangingPunct="1">
        <a:spcBef>
          <a:spcPts val="3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taskcards.de/#/board/ee147dcc-aaf3-4025-a9aa-88b01b23e2a5/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creativecommons.org/licenses/by-sa/4.0/"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tate.2008.07.006"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rdcu.be/nzD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1C1E775-60B8-45A8-9685-24924F771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9734">
            <a:off x="6903663" y="3312414"/>
            <a:ext cx="1967120" cy="1967120"/>
          </a:xfrm>
          <a:prstGeom prst="rect">
            <a:avLst/>
          </a:prstGeom>
        </p:spPr>
      </p:pic>
      <p:pic>
        <p:nvPicPr>
          <p:cNvPr id="7" name="Grafik 6">
            <a:extLst>
              <a:ext uri="{FF2B5EF4-FFF2-40B4-BE49-F238E27FC236}">
                <a16:creationId xmlns:a16="http://schemas.microsoft.com/office/drawing/2014/main" id="{287BA883-A57C-43ED-AE13-EF25AA293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91203">
            <a:off x="5836015" y="2988570"/>
            <a:ext cx="2159406" cy="2159406"/>
          </a:xfrm>
          <a:prstGeom prst="rect">
            <a:avLst/>
          </a:prstGeom>
        </p:spPr>
      </p:pic>
      <p:sp>
        <p:nvSpPr>
          <p:cNvPr id="6" name="Titel 5">
            <a:extLst>
              <a:ext uri="{FF2B5EF4-FFF2-40B4-BE49-F238E27FC236}">
                <a16:creationId xmlns:a16="http://schemas.microsoft.com/office/drawing/2014/main" id="{4758370B-CABF-4154-ADD2-09F46775C35E}"/>
              </a:ext>
            </a:extLst>
          </p:cNvPr>
          <p:cNvSpPr>
            <a:spLocks noGrp="1"/>
          </p:cNvSpPr>
          <p:nvPr>
            <p:ph type="ctrTitle"/>
          </p:nvPr>
        </p:nvSpPr>
        <p:spPr/>
        <p:txBody>
          <a:bodyPr/>
          <a:lstStyle/>
          <a:p>
            <a:r>
              <a:rPr lang="de-DE" dirty="0"/>
              <a:t>Wirksame Wege des Dialogs und Transfers</a:t>
            </a:r>
          </a:p>
        </p:txBody>
      </p:sp>
      <p:sp>
        <p:nvSpPr>
          <p:cNvPr id="4" name="Fußzeilenplatzhalter 3">
            <a:extLst>
              <a:ext uri="{FF2B5EF4-FFF2-40B4-BE49-F238E27FC236}">
                <a16:creationId xmlns:a16="http://schemas.microsoft.com/office/drawing/2014/main" id="{2445B3B7-A426-4701-9832-0697F2663956}"/>
              </a:ext>
            </a:extLst>
          </p:cNvPr>
          <p:cNvSpPr>
            <a:spLocks noGrp="1"/>
          </p:cNvSpPr>
          <p:nvPr>
            <p:ph type="ftr" sz="quarter" idx="10"/>
          </p:nvPr>
        </p:nvSpPr>
        <p:spPr/>
        <p:txBody>
          <a:bodyPr/>
          <a:lstStyle/>
          <a:p>
            <a:r>
              <a:rPr lang="de-DE" dirty="0"/>
              <a:t>Ana Schenk | Workshop „Wirksame Wege des Dialogs und Transfers“ | </a:t>
            </a:r>
            <a:r>
              <a:rPr lang="de-DE" dirty="0" err="1"/>
              <a:t>OERinfo</a:t>
            </a:r>
            <a:r>
              <a:rPr lang="de-DE" dirty="0"/>
              <a:t>-Fachtag „</a:t>
            </a:r>
            <a:r>
              <a:rPr lang="de-DE" dirty="0" err="1"/>
              <a:t>How</a:t>
            </a:r>
            <a:r>
              <a:rPr lang="de-DE" dirty="0"/>
              <a:t> </a:t>
            </a:r>
            <a:r>
              <a:rPr lang="de-DE" dirty="0" err="1"/>
              <a:t>to</a:t>
            </a:r>
            <a:r>
              <a:rPr lang="de-DE" dirty="0"/>
              <a:t> </a:t>
            </a:r>
            <a:r>
              <a:rPr lang="de-DE" dirty="0" err="1"/>
              <a:t>build</a:t>
            </a:r>
            <a:r>
              <a:rPr lang="de-DE" dirty="0"/>
              <a:t> a Community ?“: Strategien – Konzepte – Erfolgsmessung</a:t>
            </a:r>
          </a:p>
        </p:txBody>
      </p:sp>
      <p:sp>
        <p:nvSpPr>
          <p:cNvPr id="5" name="Foliennummernplatzhalter 4">
            <a:extLst>
              <a:ext uri="{FF2B5EF4-FFF2-40B4-BE49-F238E27FC236}">
                <a16:creationId xmlns:a16="http://schemas.microsoft.com/office/drawing/2014/main" id="{AA53980A-81F3-4E55-B3D6-831D6B821681}"/>
              </a:ext>
            </a:extLst>
          </p:cNvPr>
          <p:cNvSpPr>
            <a:spLocks noGrp="1"/>
          </p:cNvSpPr>
          <p:nvPr>
            <p:ph type="sldNum" sz="quarter" idx="4294967295"/>
          </p:nvPr>
        </p:nvSpPr>
        <p:spPr>
          <a:xfrm>
            <a:off x="8963025" y="4924425"/>
            <a:ext cx="180975" cy="107950"/>
          </a:xfrm>
        </p:spPr>
        <p:txBody>
          <a:bodyPr/>
          <a:lstStyle/>
          <a:p>
            <a:fld id="{6067E78E-13C7-4BF7-8118-BF1621604904}" type="slidenum">
              <a:rPr lang="de-DE" smtClean="0"/>
              <a:t>1</a:t>
            </a:fld>
            <a:endParaRPr lang="de-DE"/>
          </a:p>
        </p:txBody>
      </p:sp>
      <p:sp>
        <p:nvSpPr>
          <p:cNvPr id="8" name="Rectangle 1">
            <a:extLst>
              <a:ext uri="{FF2B5EF4-FFF2-40B4-BE49-F238E27FC236}">
                <a16:creationId xmlns:a16="http://schemas.microsoft.com/office/drawing/2014/main" id="{5A686E60-C491-4C13-AA88-022C6B257BAF}"/>
              </a:ext>
            </a:extLst>
          </p:cNvPr>
          <p:cNvSpPr>
            <a:spLocks noGrp="1" noChangeArrowheads="1"/>
          </p:cNvSpPr>
          <p:nvPr>
            <p:ph type="subTitle" idx="1"/>
          </p:nvPr>
        </p:nvSpPr>
        <p:spPr bwMode="auto">
          <a:xfrm>
            <a:off x="820787" y="2964827"/>
            <a:ext cx="6757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rPr>
              <a:t>Workshop zu </a:t>
            </a:r>
            <a:r>
              <a:rPr lang="de-DE" sz="1400" dirty="0">
                <a:solidFill>
                  <a:schemeClr val="tx1"/>
                </a:solidFill>
              </a:rPr>
              <a:t>evidenzbasierten Methoden des Wissenstransfers und des Dialogs</a:t>
            </a:r>
            <a:endParaRPr kumimoji="0" lang="de-DE" altLang="de-DE" sz="1400" b="0" i="0" u="none" strike="noStrike" cap="none" normalizeH="0" baseline="0" dirty="0">
              <a:ln>
                <a:noFill/>
              </a:ln>
              <a:solidFill>
                <a:schemeClr val="tx1"/>
              </a:solidFill>
              <a:effectLst/>
              <a:latin typeface="Arial" panose="020B0604020202020204" pitchFamily="34" charset="0"/>
            </a:endParaRPr>
          </a:p>
        </p:txBody>
      </p:sp>
      <p:sp>
        <p:nvSpPr>
          <p:cNvPr id="13" name="Textfeld 12">
            <a:extLst>
              <a:ext uri="{FF2B5EF4-FFF2-40B4-BE49-F238E27FC236}">
                <a16:creationId xmlns:a16="http://schemas.microsoft.com/office/drawing/2014/main" id="{9CB98342-A5FC-40A3-947B-9BEC8DCEDB24}"/>
              </a:ext>
            </a:extLst>
          </p:cNvPr>
          <p:cNvSpPr txBox="1"/>
          <p:nvPr/>
        </p:nvSpPr>
        <p:spPr>
          <a:xfrm>
            <a:off x="820787" y="3558080"/>
            <a:ext cx="5432488" cy="471924"/>
          </a:xfrm>
          <a:prstGeom prst="rect">
            <a:avLst/>
          </a:prstGeom>
          <a:noFill/>
        </p:spPr>
        <p:txBody>
          <a:bodyPr wrap="square" lIns="0" tIns="0" rIns="0" bIns="0" rtlCol="0">
            <a:spAutoFit/>
          </a:bodyPr>
          <a:lstStyle/>
          <a:p>
            <a:pPr>
              <a:spcBef>
                <a:spcPts val="800"/>
              </a:spcBef>
            </a:pPr>
            <a:r>
              <a:rPr lang="de-DE" sz="1200" dirty="0">
                <a:solidFill>
                  <a:schemeClr val="tx2">
                    <a:lumMod val="75000"/>
                    <a:lumOff val="25000"/>
                  </a:schemeClr>
                </a:solidFill>
              </a:rPr>
              <a:t>Ana Schenk</a:t>
            </a:r>
          </a:p>
          <a:p>
            <a:pPr>
              <a:spcBef>
                <a:spcPts val="800"/>
              </a:spcBef>
            </a:pPr>
            <a:r>
              <a:rPr lang="de-DE" sz="1200" dirty="0">
                <a:solidFill>
                  <a:schemeClr val="tx2">
                    <a:lumMod val="75000"/>
                    <a:lumOff val="25000"/>
                  </a:schemeClr>
                </a:solidFill>
              </a:rPr>
              <a:t>DIPF | Leibniz-Institut für Bildungsforschung und Bildungsinformation</a:t>
            </a:r>
          </a:p>
        </p:txBody>
      </p:sp>
    </p:spTree>
    <p:extLst>
      <p:ext uri="{BB962C8B-B14F-4D97-AF65-F5344CB8AC3E}">
        <p14:creationId xmlns:p14="http://schemas.microsoft.com/office/powerpoint/2010/main" val="23034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70249-9C7B-4A70-9CF2-49766CA82CA5}"/>
              </a:ext>
            </a:extLst>
          </p:cNvPr>
          <p:cNvSpPr>
            <a:spLocks noGrp="1"/>
          </p:cNvSpPr>
          <p:nvPr>
            <p:ph type="title"/>
          </p:nvPr>
        </p:nvSpPr>
        <p:spPr/>
        <p:txBody>
          <a:bodyPr/>
          <a:lstStyle/>
          <a:p>
            <a:r>
              <a:rPr lang="de-DE" dirty="0"/>
              <a:t>Verbundprojekt </a:t>
            </a:r>
            <a:r>
              <a:rPr lang="de-DE" dirty="0" err="1"/>
              <a:t>ReTransfer</a:t>
            </a:r>
            <a:r>
              <a:rPr lang="de-DE" dirty="0"/>
              <a:t>: IZB-Teilprojekt 1</a:t>
            </a:r>
          </a:p>
        </p:txBody>
      </p:sp>
      <p:sp>
        <p:nvSpPr>
          <p:cNvPr id="5" name="Foliennummernplatzhalter 4">
            <a:extLst>
              <a:ext uri="{FF2B5EF4-FFF2-40B4-BE49-F238E27FC236}">
                <a16:creationId xmlns:a16="http://schemas.microsoft.com/office/drawing/2014/main" id="{EAA6AC0D-D5FC-4F7F-9D6F-C10300CBF143}"/>
              </a:ext>
            </a:extLst>
          </p:cNvPr>
          <p:cNvSpPr>
            <a:spLocks noGrp="1"/>
          </p:cNvSpPr>
          <p:nvPr>
            <p:ph type="sldNum" sz="quarter" idx="12"/>
          </p:nvPr>
        </p:nvSpPr>
        <p:spPr/>
        <p:txBody>
          <a:bodyPr/>
          <a:lstStyle/>
          <a:p>
            <a:fld id="{6067E78E-13C7-4BF7-8118-BF1621604904}" type="slidenum">
              <a:rPr lang="de-DE" smtClean="0"/>
              <a:t>10</a:t>
            </a:fld>
            <a:endParaRPr lang="de-DE"/>
          </a:p>
        </p:txBody>
      </p:sp>
      <p:grpSp>
        <p:nvGrpSpPr>
          <p:cNvPr id="44" name="Gruppieren 43">
            <a:extLst>
              <a:ext uri="{FF2B5EF4-FFF2-40B4-BE49-F238E27FC236}">
                <a16:creationId xmlns:a16="http://schemas.microsoft.com/office/drawing/2014/main" id="{A4E12D36-5BD1-4E19-963B-9E5CFA1F013D}"/>
              </a:ext>
            </a:extLst>
          </p:cNvPr>
          <p:cNvGrpSpPr/>
          <p:nvPr/>
        </p:nvGrpSpPr>
        <p:grpSpPr>
          <a:xfrm>
            <a:off x="135676" y="1360930"/>
            <a:ext cx="1550106" cy="1297134"/>
            <a:chOff x="1866204" y="641856"/>
            <a:chExt cx="1632819" cy="1471893"/>
          </a:xfrm>
        </p:grpSpPr>
        <p:sp>
          <p:nvSpPr>
            <p:cNvPr id="36" name="Ellipse 35">
              <a:extLst>
                <a:ext uri="{FF2B5EF4-FFF2-40B4-BE49-F238E27FC236}">
                  <a16:creationId xmlns:a16="http://schemas.microsoft.com/office/drawing/2014/main" id="{8E9BB367-2AE1-481F-A0D7-F9115137F5E0}"/>
                </a:ext>
              </a:extLst>
            </p:cNvPr>
            <p:cNvSpPr/>
            <p:nvPr/>
          </p:nvSpPr>
          <p:spPr>
            <a:xfrm>
              <a:off x="2068508" y="902207"/>
              <a:ext cx="1228212" cy="1211542"/>
            </a:xfrm>
            <a:prstGeom prst="ellipse">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39" name="Textfeld 38">
              <a:extLst>
                <a:ext uri="{FF2B5EF4-FFF2-40B4-BE49-F238E27FC236}">
                  <a16:creationId xmlns:a16="http://schemas.microsoft.com/office/drawing/2014/main" id="{5A8E6893-0498-4B7B-ACD4-998804975C84}"/>
                </a:ext>
              </a:extLst>
            </p:cNvPr>
            <p:cNvSpPr txBox="1"/>
            <p:nvPr/>
          </p:nvSpPr>
          <p:spPr>
            <a:xfrm>
              <a:off x="1866204" y="641856"/>
              <a:ext cx="1632819" cy="252255"/>
            </a:xfrm>
            <a:prstGeom prst="rect">
              <a:avLst/>
            </a:prstGeom>
            <a:noFill/>
          </p:spPr>
          <p:txBody>
            <a:bodyPr wrap="square" lIns="0" tIns="0" rIns="0" bIns="0" rtlCol="0">
              <a:spAutoFit/>
            </a:bodyPr>
            <a:lstStyle/>
            <a:p>
              <a:pPr>
                <a:spcBef>
                  <a:spcPts val="800"/>
                </a:spcBef>
              </a:pPr>
              <a:r>
                <a:rPr lang="de-DE" sz="1400" b="1" dirty="0"/>
                <a:t>Werkstattberichte</a:t>
              </a:r>
            </a:p>
          </p:txBody>
        </p:sp>
      </p:grpSp>
      <p:grpSp>
        <p:nvGrpSpPr>
          <p:cNvPr id="43" name="Gruppieren 42">
            <a:extLst>
              <a:ext uri="{FF2B5EF4-FFF2-40B4-BE49-F238E27FC236}">
                <a16:creationId xmlns:a16="http://schemas.microsoft.com/office/drawing/2014/main" id="{44CC9016-8B34-4D41-A0E2-9402BE1665CF}"/>
              </a:ext>
            </a:extLst>
          </p:cNvPr>
          <p:cNvGrpSpPr/>
          <p:nvPr/>
        </p:nvGrpSpPr>
        <p:grpSpPr>
          <a:xfrm>
            <a:off x="1726001" y="1364255"/>
            <a:ext cx="1602711" cy="1327813"/>
            <a:chOff x="1978606" y="2856155"/>
            <a:chExt cx="1826863" cy="1573527"/>
          </a:xfrm>
        </p:grpSpPr>
        <p:sp>
          <p:nvSpPr>
            <p:cNvPr id="34" name="Ellipse 33">
              <a:extLst>
                <a:ext uri="{FF2B5EF4-FFF2-40B4-BE49-F238E27FC236}">
                  <a16:creationId xmlns:a16="http://schemas.microsoft.com/office/drawing/2014/main" id="{AC729B06-9ED0-4CB4-A788-2DCDA80CE195}"/>
                </a:ext>
              </a:extLst>
            </p:cNvPr>
            <p:cNvSpPr/>
            <p:nvPr/>
          </p:nvSpPr>
          <p:spPr>
            <a:xfrm>
              <a:off x="1978606" y="3164408"/>
              <a:ext cx="1329069" cy="1265274"/>
            </a:xfrm>
            <a:prstGeom prst="ellipse">
              <a:avLst/>
            </a:pr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40" name="Textfeld 39">
              <a:extLst>
                <a:ext uri="{FF2B5EF4-FFF2-40B4-BE49-F238E27FC236}">
                  <a16:creationId xmlns:a16="http://schemas.microsoft.com/office/drawing/2014/main" id="{D7405F84-BE3D-43B6-8DB7-5E72FBE1EC7C}"/>
                </a:ext>
              </a:extLst>
            </p:cNvPr>
            <p:cNvSpPr txBox="1"/>
            <p:nvPr/>
          </p:nvSpPr>
          <p:spPr>
            <a:xfrm>
              <a:off x="2285014" y="2856155"/>
              <a:ext cx="1520455" cy="255312"/>
            </a:xfrm>
            <a:prstGeom prst="rect">
              <a:avLst/>
            </a:prstGeom>
            <a:noFill/>
          </p:spPr>
          <p:txBody>
            <a:bodyPr wrap="square" lIns="0" tIns="0" rIns="0" bIns="0" rtlCol="0">
              <a:spAutoFit/>
            </a:bodyPr>
            <a:lstStyle/>
            <a:p>
              <a:pPr>
                <a:spcBef>
                  <a:spcPts val="800"/>
                </a:spcBef>
              </a:pPr>
              <a:r>
                <a:rPr lang="de-DE" sz="1400" b="1" dirty="0"/>
                <a:t>Podcast</a:t>
              </a:r>
            </a:p>
          </p:txBody>
        </p:sp>
      </p:grpSp>
      <p:grpSp>
        <p:nvGrpSpPr>
          <p:cNvPr id="50" name="Gruppieren 49">
            <a:extLst>
              <a:ext uri="{FF2B5EF4-FFF2-40B4-BE49-F238E27FC236}">
                <a16:creationId xmlns:a16="http://schemas.microsoft.com/office/drawing/2014/main" id="{26E9A766-DE60-44FB-8DB5-33014CFDFD1B}"/>
              </a:ext>
            </a:extLst>
          </p:cNvPr>
          <p:cNvGrpSpPr/>
          <p:nvPr/>
        </p:nvGrpSpPr>
        <p:grpSpPr>
          <a:xfrm>
            <a:off x="202747" y="2840542"/>
            <a:ext cx="1415963" cy="1319270"/>
            <a:chOff x="306183" y="2609291"/>
            <a:chExt cx="1415963" cy="1319270"/>
          </a:xfrm>
        </p:grpSpPr>
        <p:sp>
          <p:nvSpPr>
            <p:cNvPr id="37" name="Ellipse 36">
              <a:extLst>
                <a:ext uri="{FF2B5EF4-FFF2-40B4-BE49-F238E27FC236}">
                  <a16:creationId xmlns:a16="http://schemas.microsoft.com/office/drawing/2014/main" id="{BB8FB33E-8142-4DB3-B5A3-E54BBDE474C8}"/>
                </a:ext>
              </a:extLst>
            </p:cNvPr>
            <p:cNvSpPr/>
            <p:nvPr/>
          </p:nvSpPr>
          <p:spPr>
            <a:xfrm>
              <a:off x="405352" y="2609291"/>
              <a:ext cx="1064346" cy="1075437"/>
            </a:xfrm>
            <a:prstGeom prst="ellipse">
              <a:avLst/>
            </a:prstGeom>
            <a:blipFill>
              <a:blip r:embed="rId5"/>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47" name="Textfeld 46">
              <a:extLst>
                <a:ext uri="{FF2B5EF4-FFF2-40B4-BE49-F238E27FC236}">
                  <a16:creationId xmlns:a16="http://schemas.microsoft.com/office/drawing/2014/main" id="{4B917465-2BED-4C54-896D-E7F0049B784E}"/>
                </a:ext>
              </a:extLst>
            </p:cNvPr>
            <p:cNvSpPr txBox="1"/>
            <p:nvPr/>
          </p:nvSpPr>
          <p:spPr>
            <a:xfrm>
              <a:off x="306183" y="3713117"/>
              <a:ext cx="1415963" cy="215444"/>
            </a:xfrm>
            <a:prstGeom prst="rect">
              <a:avLst/>
            </a:prstGeom>
            <a:noFill/>
          </p:spPr>
          <p:txBody>
            <a:bodyPr wrap="square" lIns="0" tIns="0" rIns="0" bIns="0" rtlCol="0">
              <a:spAutoFit/>
            </a:bodyPr>
            <a:lstStyle/>
            <a:p>
              <a:pPr>
                <a:spcBef>
                  <a:spcPts val="800"/>
                </a:spcBef>
              </a:pPr>
              <a:r>
                <a:rPr lang="de-DE" sz="1400" b="1" dirty="0"/>
                <a:t>Soziale Medien </a:t>
              </a:r>
            </a:p>
          </p:txBody>
        </p:sp>
      </p:grpSp>
      <p:grpSp>
        <p:nvGrpSpPr>
          <p:cNvPr id="49" name="Gruppieren 48">
            <a:extLst>
              <a:ext uri="{FF2B5EF4-FFF2-40B4-BE49-F238E27FC236}">
                <a16:creationId xmlns:a16="http://schemas.microsoft.com/office/drawing/2014/main" id="{9900F262-E66B-40C0-BE8B-E088820C423B}"/>
              </a:ext>
            </a:extLst>
          </p:cNvPr>
          <p:cNvGrpSpPr/>
          <p:nvPr/>
        </p:nvGrpSpPr>
        <p:grpSpPr>
          <a:xfrm>
            <a:off x="1726001" y="2840542"/>
            <a:ext cx="1477715" cy="1302420"/>
            <a:chOff x="2130071" y="2590280"/>
            <a:chExt cx="1477715" cy="1302420"/>
          </a:xfrm>
        </p:grpSpPr>
        <p:sp>
          <p:nvSpPr>
            <p:cNvPr id="32" name="Ellipse 31">
              <a:extLst>
                <a:ext uri="{FF2B5EF4-FFF2-40B4-BE49-F238E27FC236}">
                  <a16:creationId xmlns:a16="http://schemas.microsoft.com/office/drawing/2014/main" id="{76A4F33D-E419-456F-BB26-45AE1EEA4E29}"/>
                </a:ext>
              </a:extLst>
            </p:cNvPr>
            <p:cNvSpPr/>
            <p:nvPr/>
          </p:nvSpPr>
          <p:spPr>
            <a:xfrm>
              <a:off x="2130071" y="2590280"/>
              <a:ext cx="1064346" cy="1075438"/>
            </a:xfrm>
            <a:prstGeom prst="ellipse">
              <a:avLst/>
            </a:prstGeom>
            <a:blipFill>
              <a:blip r:embed="rId6"/>
              <a:stretch>
                <a:fillRect/>
              </a:stretch>
            </a:blip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endParaRPr lang="de-DE" sz="1400" dirty="0" err="1"/>
            </a:p>
          </p:txBody>
        </p:sp>
        <p:sp>
          <p:nvSpPr>
            <p:cNvPr id="48" name="Textfeld 47">
              <a:extLst>
                <a:ext uri="{FF2B5EF4-FFF2-40B4-BE49-F238E27FC236}">
                  <a16:creationId xmlns:a16="http://schemas.microsoft.com/office/drawing/2014/main" id="{5D496B7F-0E9D-4B4A-B067-E07F689ACEBD}"/>
                </a:ext>
              </a:extLst>
            </p:cNvPr>
            <p:cNvSpPr txBox="1"/>
            <p:nvPr/>
          </p:nvSpPr>
          <p:spPr>
            <a:xfrm>
              <a:off x="2317944" y="3677256"/>
              <a:ext cx="1289842" cy="215444"/>
            </a:xfrm>
            <a:prstGeom prst="rect">
              <a:avLst/>
            </a:prstGeom>
            <a:noFill/>
          </p:spPr>
          <p:txBody>
            <a:bodyPr wrap="square" lIns="0" tIns="0" rIns="0" bIns="0" rtlCol="0">
              <a:spAutoFit/>
            </a:bodyPr>
            <a:lstStyle/>
            <a:p>
              <a:pPr>
                <a:spcBef>
                  <a:spcPts val="800"/>
                </a:spcBef>
              </a:pPr>
              <a:r>
                <a:rPr lang="de-DE" sz="1400" b="1" dirty="0"/>
                <a:t>Newsletter</a:t>
              </a:r>
            </a:p>
          </p:txBody>
        </p:sp>
      </p:grpSp>
      <p:sp>
        <p:nvSpPr>
          <p:cNvPr id="51" name="Rechteck 50">
            <a:extLst>
              <a:ext uri="{FF2B5EF4-FFF2-40B4-BE49-F238E27FC236}">
                <a16:creationId xmlns:a16="http://schemas.microsoft.com/office/drawing/2014/main" id="{8A2F4661-C5FA-4E1E-B9A9-070FDEC3CB82}"/>
              </a:ext>
            </a:extLst>
          </p:cNvPr>
          <p:cNvSpPr/>
          <p:nvPr/>
        </p:nvSpPr>
        <p:spPr>
          <a:xfrm>
            <a:off x="3195726" y="2493209"/>
            <a:ext cx="3566581" cy="49389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r>
              <a:rPr lang="de-DE" sz="1400" dirty="0">
                <a:solidFill>
                  <a:schemeClr val="accent1"/>
                </a:solidFill>
              </a:rPr>
              <a:t>Transferaktivitäten</a:t>
            </a:r>
            <a:r>
              <a:rPr lang="de-DE" sz="1400" dirty="0"/>
              <a:t> &amp; </a:t>
            </a:r>
            <a:r>
              <a:rPr lang="de-DE" sz="1400" dirty="0">
                <a:solidFill>
                  <a:srgbClr val="37A42C"/>
                </a:solidFill>
              </a:rPr>
              <a:t>Transferforschung</a:t>
            </a:r>
            <a:r>
              <a:rPr lang="de-DE" sz="1400" dirty="0"/>
              <a:t>  </a:t>
            </a:r>
          </a:p>
        </p:txBody>
      </p:sp>
      <p:sp>
        <p:nvSpPr>
          <p:cNvPr id="52" name="Ellipse 51">
            <a:extLst>
              <a:ext uri="{FF2B5EF4-FFF2-40B4-BE49-F238E27FC236}">
                <a16:creationId xmlns:a16="http://schemas.microsoft.com/office/drawing/2014/main" id="{AD20B9E2-7E66-432C-8D73-984FC64FB46D}"/>
              </a:ext>
            </a:extLst>
          </p:cNvPr>
          <p:cNvSpPr/>
          <p:nvPr/>
        </p:nvSpPr>
        <p:spPr>
          <a:xfrm>
            <a:off x="7304566" y="1906467"/>
            <a:ext cx="1165995" cy="1125765"/>
          </a:xfrm>
          <a:prstGeom prst="ellipse">
            <a:avLst/>
          </a:prstGeom>
          <a:blipFill>
            <a:blip r:embed="rId7"/>
            <a:stretch>
              <a:fillRect/>
            </a:stretch>
          </a:blipFill>
          <a:ln>
            <a:solidFill>
              <a:srgbClr val="37A42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53" name="Rechteck 52">
            <a:extLst>
              <a:ext uri="{FF2B5EF4-FFF2-40B4-BE49-F238E27FC236}">
                <a16:creationId xmlns:a16="http://schemas.microsoft.com/office/drawing/2014/main" id="{8BEA5665-E19E-4317-A1B8-118EBE00E997}"/>
              </a:ext>
            </a:extLst>
          </p:cNvPr>
          <p:cNvSpPr/>
          <p:nvPr/>
        </p:nvSpPr>
        <p:spPr>
          <a:xfrm>
            <a:off x="6741042" y="3274127"/>
            <a:ext cx="2114033" cy="394106"/>
          </a:xfrm>
          <a:prstGeom prst="rect">
            <a:avLst/>
          </a:prstGeom>
          <a:noFill/>
          <a:ln>
            <a:noFill/>
          </a:ln>
        </p:spPr>
        <p:style>
          <a:lnRef idx="0">
            <a:scrgbClr r="0" g="0" b="0"/>
          </a:lnRef>
          <a:fillRef idx="0">
            <a:scrgbClr r="0" g="0" b="0"/>
          </a:fillRef>
          <a:effectRef idx="0">
            <a:scrgbClr r="0" g="0" b="0"/>
          </a:effectRef>
          <a:fontRef idx="minor">
            <a:schemeClr val="dk1"/>
          </a:fontRef>
        </p:style>
        <p:txBody>
          <a:bodyPr lIns="36000" tIns="36000" rIns="36000" bIns="36000" rtlCol="0" anchor="ctr"/>
          <a:lstStyle/>
          <a:p>
            <a:pPr algn="ctr"/>
            <a:r>
              <a:rPr lang="de-DE" sz="1400" b="1" dirty="0"/>
              <a:t>Evaluation &amp; Forschungssynthese</a:t>
            </a:r>
          </a:p>
        </p:txBody>
      </p:sp>
      <p:pic>
        <p:nvPicPr>
          <p:cNvPr id="20" name="Picture 13">
            <a:extLst>
              <a:ext uri="{FF2B5EF4-FFF2-40B4-BE49-F238E27FC236}">
                <a16:creationId xmlns:a16="http://schemas.microsoft.com/office/drawing/2014/main" id="{EE2431BA-81A5-40D1-AB4D-CF9BF83BC82C}"/>
              </a:ext>
            </a:extLst>
          </p:cNvPr>
          <p:cNvPicPr/>
          <p:nvPr/>
        </p:nvPicPr>
        <p:blipFill>
          <a:blip r:embed="rId8"/>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2823098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70249-9C7B-4A70-9CF2-49766CA82CA5}"/>
              </a:ext>
            </a:extLst>
          </p:cNvPr>
          <p:cNvSpPr>
            <a:spLocks noGrp="1"/>
          </p:cNvSpPr>
          <p:nvPr>
            <p:ph type="title"/>
          </p:nvPr>
        </p:nvSpPr>
        <p:spPr/>
        <p:txBody>
          <a:bodyPr/>
          <a:lstStyle/>
          <a:p>
            <a:r>
              <a:rPr lang="de-DE" dirty="0"/>
              <a:t>Verbundprojekt </a:t>
            </a:r>
            <a:r>
              <a:rPr lang="de-DE" dirty="0" err="1"/>
              <a:t>ReTransfer</a:t>
            </a:r>
            <a:r>
              <a:rPr lang="de-DE" dirty="0"/>
              <a:t>: IZB-Teilprojekt 1</a:t>
            </a:r>
          </a:p>
        </p:txBody>
      </p:sp>
      <p:sp>
        <p:nvSpPr>
          <p:cNvPr id="5" name="Foliennummernplatzhalter 4">
            <a:extLst>
              <a:ext uri="{FF2B5EF4-FFF2-40B4-BE49-F238E27FC236}">
                <a16:creationId xmlns:a16="http://schemas.microsoft.com/office/drawing/2014/main" id="{EAA6AC0D-D5FC-4F7F-9D6F-C10300CBF143}"/>
              </a:ext>
            </a:extLst>
          </p:cNvPr>
          <p:cNvSpPr>
            <a:spLocks noGrp="1"/>
          </p:cNvSpPr>
          <p:nvPr>
            <p:ph type="sldNum" sz="quarter" idx="12"/>
          </p:nvPr>
        </p:nvSpPr>
        <p:spPr/>
        <p:txBody>
          <a:bodyPr/>
          <a:lstStyle/>
          <a:p>
            <a:fld id="{6067E78E-13C7-4BF7-8118-BF1621604904}" type="slidenum">
              <a:rPr lang="de-DE" smtClean="0"/>
              <a:t>11</a:t>
            </a:fld>
            <a:endParaRPr lang="de-DE"/>
          </a:p>
        </p:txBody>
      </p:sp>
      <p:sp>
        <p:nvSpPr>
          <p:cNvPr id="51" name="Rechteck 50">
            <a:extLst>
              <a:ext uri="{FF2B5EF4-FFF2-40B4-BE49-F238E27FC236}">
                <a16:creationId xmlns:a16="http://schemas.microsoft.com/office/drawing/2014/main" id="{8A2F4661-C5FA-4E1E-B9A9-070FDEC3CB82}"/>
              </a:ext>
            </a:extLst>
          </p:cNvPr>
          <p:cNvSpPr/>
          <p:nvPr/>
        </p:nvSpPr>
        <p:spPr>
          <a:xfrm>
            <a:off x="2946106" y="2455734"/>
            <a:ext cx="3566581" cy="49389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r>
              <a:rPr lang="de-DE" sz="1400" dirty="0">
                <a:solidFill>
                  <a:schemeClr val="accent1"/>
                </a:solidFill>
              </a:rPr>
              <a:t>Transferaktivitäten</a:t>
            </a:r>
            <a:r>
              <a:rPr lang="de-DE" sz="1400" dirty="0"/>
              <a:t> &amp; </a:t>
            </a:r>
            <a:r>
              <a:rPr lang="de-DE" sz="1500" b="1" dirty="0">
                <a:solidFill>
                  <a:srgbClr val="37A42C"/>
                </a:solidFill>
              </a:rPr>
              <a:t>Transferforschung</a:t>
            </a:r>
            <a:r>
              <a:rPr lang="de-DE" sz="1400" dirty="0"/>
              <a:t>  </a:t>
            </a:r>
          </a:p>
        </p:txBody>
      </p:sp>
      <p:sp>
        <p:nvSpPr>
          <p:cNvPr id="52" name="Ellipse 51">
            <a:extLst>
              <a:ext uri="{FF2B5EF4-FFF2-40B4-BE49-F238E27FC236}">
                <a16:creationId xmlns:a16="http://schemas.microsoft.com/office/drawing/2014/main" id="{AD20B9E2-7E66-432C-8D73-984FC64FB46D}"/>
              </a:ext>
            </a:extLst>
          </p:cNvPr>
          <p:cNvSpPr/>
          <p:nvPr/>
        </p:nvSpPr>
        <p:spPr>
          <a:xfrm>
            <a:off x="7075358" y="1906467"/>
            <a:ext cx="1395204" cy="1367660"/>
          </a:xfrm>
          <a:prstGeom prst="ellipse">
            <a:avLst/>
          </a:prstGeom>
          <a:blipFill>
            <a:blip r:embed="rId3"/>
            <a:stretch>
              <a:fillRect/>
            </a:stretch>
          </a:blipFill>
          <a:ln>
            <a:solidFill>
              <a:srgbClr val="37A42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400" dirty="0" err="1"/>
          </a:p>
        </p:txBody>
      </p:sp>
      <p:sp>
        <p:nvSpPr>
          <p:cNvPr id="53" name="Rechteck 52">
            <a:extLst>
              <a:ext uri="{FF2B5EF4-FFF2-40B4-BE49-F238E27FC236}">
                <a16:creationId xmlns:a16="http://schemas.microsoft.com/office/drawing/2014/main" id="{8BEA5665-E19E-4317-A1B8-118EBE00E997}"/>
              </a:ext>
            </a:extLst>
          </p:cNvPr>
          <p:cNvSpPr/>
          <p:nvPr/>
        </p:nvSpPr>
        <p:spPr>
          <a:xfrm>
            <a:off x="6741042" y="3363458"/>
            <a:ext cx="2114033" cy="394106"/>
          </a:xfrm>
          <a:prstGeom prst="rect">
            <a:avLst/>
          </a:prstGeom>
          <a:noFill/>
          <a:ln>
            <a:noFill/>
          </a:ln>
        </p:spPr>
        <p:style>
          <a:lnRef idx="0">
            <a:scrgbClr r="0" g="0" b="0"/>
          </a:lnRef>
          <a:fillRef idx="0">
            <a:scrgbClr r="0" g="0" b="0"/>
          </a:fillRef>
          <a:effectRef idx="0">
            <a:scrgbClr r="0" g="0" b="0"/>
          </a:effectRef>
          <a:fontRef idx="minor">
            <a:schemeClr val="dk1"/>
          </a:fontRef>
        </p:style>
        <p:txBody>
          <a:bodyPr lIns="36000" tIns="36000" rIns="36000" bIns="36000" rtlCol="0" anchor="ctr"/>
          <a:lstStyle/>
          <a:p>
            <a:pPr algn="ctr"/>
            <a:r>
              <a:rPr lang="de-DE" sz="1600" b="1" dirty="0"/>
              <a:t>Forschungssynthese</a:t>
            </a:r>
          </a:p>
        </p:txBody>
      </p:sp>
      <p:pic>
        <p:nvPicPr>
          <p:cNvPr id="19" name="Picture 13">
            <a:extLst>
              <a:ext uri="{FF2B5EF4-FFF2-40B4-BE49-F238E27FC236}">
                <a16:creationId xmlns:a16="http://schemas.microsoft.com/office/drawing/2014/main" id="{723A8129-2ADF-4979-B9EE-CCC4C9502562}"/>
              </a:ext>
            </a:extLst>
          </p:cNvPr>
          <p:cNvPicPr/>
          <p:nvPr/>
        </p:nvPicPr>
        <p:blipFill>
          <a:blip r:embed="rId4"/>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795727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755A2-BD0A-40EA-B44B-2AE1B95D9203}"/>
              </a:ext>
            </a:extLst>
          </p:cNvPr>
          <p:cNvSpPr>
            <a:spLocks noGrp="1"/>
          </p:cNvSpPr>
          <p:nvPr>
            <p:ph type="title"/>
          </p:nvPr>
        </p:nvSpPr>
        <p:spPr/>
        <p:txBody>
          <a:bodyPr/>
          <a:lstStyle/>
          <a:p>
            <a:r>
              <a:rPr lang="de-DE" sz="2000" dirty="0"/>
              <a:t>Zur Forschungssynthese</a:t>
            </a:r>
          </a:p>
        </p:txBody>
      </p:sp>
      <p:pic>
        <p:nvPicPr>
          <p:cNvPr id="4" name="Picture 13">
            <a:extLst>
              <a:ext uri="{FF2B5EF4-FFF2-40B4-BE49-F238E27FC236}">
                <a16:creationId xmlns:a16="http://schemas.microsoft.com/office/drawing/2014/main" id="{5463DAC9-EEFC-4D74-863D-C8AF41C399A2}"/>
              </a:ext>
            </a:extLst>
          </p:cNvPr>
          <p:cNvPicPr/>
          <p:nvPr/>
        </p:nvPicPr>
        <p:blipFill>
          <a:blip r:embed="rId3"/>
          <a:stretch/>
        </p:blipFill>
        <p:spPr>
          <a:xfrm>
            <a:off x="7733082" y="4788360"/>
            <a:ext cx="865620" cy="288300"/>
          </a:xfrm>
          <a:prstGeom prst="rect">
            <a:avLst/>
          </a:prstGeom>
          <a:ln w="0">
            <a:noFill/>
          </a:ln>
        </p:spPr>
      </p:pic>
      <p:sp>
        <p:nvSpPr>
          <p:cNvPr id="3" name="Untertitel 2">
            <a:extLst>
              <a:ext uri="{FF2B5EF4-FFF2-40B4-BE49-F238E27FC236}">
                <a16:creationId xmlns:a16="http://schemas.microsoft.com/office/drawing/2014/main" id="{F529BF97-8DF2-4644-94AD-ACE79836F855}"/>
              </a:ext>
            </a:extLst>
          </p:cNvPr>
          <p:cNvSpPr>
            <a:spLocks noGrp="1"/>
          </p:cNvSpPr>
          <p:nvPr>
            <p:ph/>
          </p:nvPr>
        </p:nvSpPr>
        <p:spPr>
          <a:xfrm>
            <a:off x="221624" y="507430"/>
            <a:ext cx="8565840" cy="3757320"/>
          </a:xfrm>
        </p:spPr>
        <p:txBody>
          <a:bodyPr>
            <a:normAutofit/>
          </a:bodyPr>
          <a:lstStyle/>
          <a:p>
            <a:pPr marL="342900" indent="-342900">
              <a:buFont typeface="+mj-lt"/>
              <a:buAutoNum type="arabicPeriod"/>
            </a:pPr>
            <a:r>
              <a:rPr lang="de-DE" sz="1800" dirty="0"/>
              <a:t>Ausgangspunkt und Problemstellung</a:t>
            </a:r>
          </a:p>
          <a:p>
            <a:pPr marL="342900" indent="-342900">
              <a:buFont typeface="+mj-lt"/>
              <a:buAutoNum type="arabicPeriod"/>
            </a:pPr>
            <a:r>
              <a:rPr lang="de-DE" sz="1800" dirty="0"/>
              <a:t>Forschungsanliegen und Methode</a:t>
            </a:r>
          </a:p>
          <a:p>
            <a:pPr marL="342900" indent="-342900">
              <a:buFont typeface="+mj-lt"/>
              <a:buAutoNum type="arabicPeriod"/>
            </a:pPr>
            <a:r>
              <a:rPr lang="de-DE" sz="1800" dirty="0"/>
              <a:t>Erste praxisrelevante Erkenntnisse</a:t>
            </a:r>
          </a:p>
          <a:p>
            <a:endParaRPr lang="de-DE" sz="1500" dirty="0"/>
          </a:p>
          <a:p>
            <a:endParaRPr lang="de-DE" sz="1500" dirty="0"/>
          </a:p>
          <a:p>
            <a:endParaRPr lang="de-DE" sz="1500" dirty="0"/>
          </a:p>
        </p:txBody>
      </p:sp>
    </p:spTree>
    <p:extLst>
      <p:ext uri="{BB962C8B-B14F-4D97-AF65-F5344CB8AC3E}">
        <p14:creationId xmlns:p14="http://schemas.microsoft.com/office/powerpoint/2010/main" val="293405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b="0" strike="noStrike" spc="-1" dirty="0">
                <a:solidFill>
                  <a:srgbClr val="2E2D30"/>
                </a:solidFill>
                <a:latin typeface="Arial"/>
              </a:rPr>
              <a:t>Ausgangspunkt/ Problemstellung</a:t>
            </a:r>
            <a:endParaRPr lang="de-DE" sz="2000" b="0" strike="noStrike" spc="-1" dirty="0">
              <a:solidFill>
                <a:srgbClr val="000000"/>
              </a:solidFill>
              <a:latin typeface="Arial"/>
            </a:endParaRPr>
          </a:p>
        </p:txBody>
      </p:sp>
      <p:sp>
        <p:nvSpPr>
          <p:cNvPr id="142"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0" strike="noStrike" spc="-1" dirty="0">
                <a:solidFill>
                  <a:srgbClr val="000000"/>
                </a:solidFill>
                <a:latin typeface="Arial"/>
              </a:rPr>
              <a:t>Der Diskurs um den Dialog zwischen Bildungsforschung und Bildungspraxis zielt insbesondere auf die Klärung folgender Fragestellungen und Hürden: </a:t>
            </a: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endParaRPr lang="de-DE" sz="1400" b="0" strike="noStrike" spc="-1" dirty="0">
              <a:solidFill>
                <a:srgbClr val="000000"/>
              </a:solidFill>
              <a:latin typeface="Arial"/>
            </a:endParaRPr>
          </a:p>
          <a:p>
            <a:endParaRPr lang="de-DE" sz="1400" b="0" strike="noStrike" spc="-1" dirty="0">
              <a:solidFill>
                <a:srgbClr val="000000"/>
              </a:solidFill>
              <a:latin typeface="Arial"/>
            </a:endParaRPr>
          </a:p>
          <a:p>
            <a:endParaRPr lang="de-DE" sz="1400" b="0" strike="noStrike" spc="-1" dirty="0">
              <a:solidFill>
                <a:srgbClr val="000000"/>
              </a:solidFill>
              <a:latin typeface="Arial"/>
            </a:endParaRPr>
          </a:p>
          <a:p>
            <a:pPr marL="234000">
              <a:lnSpc>
                <a:spcPct val="100000"/>
              </a:lnSpc>
              <a:spcBef>
                <a:spcPts val="1400"/>
              </a:spcBef>
              <a:buNone/>
              <a:tabLst>
                <a:tab pos="0" algn="l"/>
              </a:tabLst>
            </a:pPr>
            <a:endParaRPr lang="de-DE" sz="1400" b="0" strike="noStrike" spc="-1" dirty="0">
              <a:solidFill>
                <a:srgbClr val="000000"/>
              </a:solidFill>
              <a:latin typeface="Arial"/>
            </a:endParaRPr>
          </a:p>
          <a:p>
            <a:pPr marL="234000">
              <a:lnSpc>
                <a:spcPct val="100000"/>
              </a:lnSpc>
              <a:spcBef>
                <a:spcPts val="1400"/>
              </a:spcBef>
              <a:buNone/>
              <a:tabLst>
                <a:tab pos="0" algn="l"/>
              </a:tabLst>
            </a:pPr>
            <a:endParaRPr lang="de-DE" sz="1400" b="0" strike="noStrike" spc="-1" dirty="0">
              <a:solidFill>
                <a:srgbClr val="000000"/>
              </a:solidFill>
              <a:latin typeface="Arial"/>
            </a:endParaRPr>
          </a:p>
          <a:p>
            <a:pPr marL="234000">
              <a:lnSpc>
                <a:spcPct val="100000"/>
              </a:lnSpc>
              <a:spcBef>
                <a:spcPts val="1400"/>
              </a:spcBef>
              <a:buNone/>
              <a:tabLst>
                <a:tab pos="0" algn="l"/>
              </a:tabLst>
            </a:pPr>
            <a:endParaRPr lang="de-DE" sz="1400" b="0" strike="noStrike" spc="-1" dirty="0">
              <a:solidFill>
                <a:srgbClr val="000000"/>
              </a:solidFill>
              <a:latin typeface="Arial"/>
            </a:endParaRPr>
          </a:p>
        </p:txBody>
      </p:sp>
      <p:sp>
        <p:nvSpPr>
          <p:cNvPr id="143" name="PlaceHolder 3"/>
          <p:cNvSpPr>
            <a:spLocks noGrp="1"/>
          </p:cNvSpPr>
          <p:nvPr>
            <p:ph type="ftr" idx="11"/>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graphicFrame>
        <p:nvGraphicFramePr>
          <p:cNvPr id="144" name="Tabelle 5"/>
          <p:cNvGraphicFramePr/>
          <p:nvPr/>
        </p:nvGraphicFramePr>
        <p:xfrm>
          <a:off x="289080" y="1831320"/>
          <a:ext cx="8865720" cy="2834640"/>
        </p:xfrm>
        <a:graphic>
          <a:graphicData uri="http://schemas.openxmlformats.org/drawingml/2006/table">
            <a:tbl>
              <a:tblPr/>
              <a:tblGrid>
                <a:gridCol w="3659400">
                  <a:extLst>
                    <a:ext uri="{9D8B030D-6E8A-4147-A177-3AD203B41FA5}">
                      <a16:colId xmlns:a16="http://schemas.microsoft.com/office/drawing/2014/main" val="20000"/>
                    </a:ext>
                  </a:extLst>
                </a:gridCol>
                <a:gridCol w="5206320">
                  <a:extLst>
                    <a:ext uri="{9D8B030D-6E8A-4147-A177-3AD203B41FA5}">
                      <a16:colId xmlns:a16="http://schemas.microsoft.com/office/drawing/2014/main" val="20001"/>
                    </a:ext>
                  </a:extLst>
                </a:gridCol>
              </a:tblGrid>
              <a:tr h="528480">
                <a:tc>
                  <a:txBody>
                    <a:bodyPr/>
                    <a:lstStyle/>
                    <a:p>
                      <a:pPr>
                        <a:lnSpc>
                          <a:spcPct val="100000"/>
                        </a:lnSpc>
                        <a:buNone/>
                      </a:pPr>
                      <a:r>
                        <a:rPr lang="de-DE" sz="1400" b="1" strike="noStrike" spc="-1" dirty="0">
                          <a:solidFill>
                            <a:srgbClr val="000000"/>
                          </a:solidFill>
                          <a:latin typeface="Arial"/>
                        </a:rPr>
                        <a:t>Auf einer übergeordneten Ebene</a:t>
                      </a:r>
                      <a:endParaRPr lang="de-DE" sz="1400" b="0" strike="noStrike" spc="-1" dirty="0">
                        <a:solidFill>
                          <a:srgbClr val="000000"/>
                        </a:solidFill>
                        <a:latin typeface="Calibri"/>
                      </a:endParaRPr>
                    </a:p>
                  </a:txBody>
                  <a:tcPr>
                    <a:lnL>
                      <a:noFill/>
                    </a:lnL>
                    <a:lnR w="12240">
                      <a:solidFill>
                        <a:srgbClr val="000000"/>
                      </a:solidFill>
                    </a:lnR>
                    <a:lnT>
                      <a:noFill/>
                    </a:lnT>
                    <a:lnB>
                      <a:noFill/>
                    </a:lnB>
                    <a:noFill/>
                  </a:tcPr>
                </a:tc>
                <a:tc>
                  <a:txBody>
                    <a:bodyPr/>
                    <a:lstStyle/>
                    <a:p>
                      <a:pPr>
                        <a:lnSpc>
                          <a:spcPct val="100000"/>
                        </a:lnSpc>
                        <a:buNone/>
                        <a:tabLst>
                          <a:tab pos="0" algn="l"/>
                        </a:tabLst>
                      </a:pPr>
                      <a:r>
                        <a:rPr lang="de-DE" sz="1400" b="0" strike="noStrike" spc="-1" dirty="0">
                          <a:solidFill>
                            <a:srgbClr val="000000"/>
                          </a:solidFill>
                          <a:latin typeface="Arial"/>
                        </a:rPr>
                        <a:t>Wie kann gesellschaftlichen Entwicklungen und Herausforderungen gemeinsam begegnet werden?</a:t>
                      </a:r>
                      <a:endParaRPr lang="de-DE" sz="1400" b="0" strike="noStrike" spc="-1" dirty="0">
                        <a:solidFill>
                          <a:srgbClr val="000000"/>
                        </a:solidFill>
                        <a:latin typeface="Calibri"/>
                      </a:endParaRPr>
                    </a:p>
                    <a:p>
                      <a:pPr>
                        <a:lnSpc>
                          <a:spcPct val="100000"/>
                        </a:lnSpc>
                        <a:buNone/>
                        <a:tabLst>
                          <a:tab pos="0" algn="l"/>
                        </a:tabLst>
                      </a:pPr>
                      <a:endParaRPr lang="de-DE" sz="1400" b="0" strike="noStrike" spc="-1" dirty="0">
                        <a:solidFill>
                          <a:srgbClr val="000000"/>
                        </a:solidFill>
                        <a:latin typeface="Calibri"/>
                      </a:endParaRPr>
                    </a:p>
                    <a:p>
                      <a:pPr>
                        <a:lnSpc>
                          <a:spcPct val="100000"/>
                        </a:lnSpc>
                        <a:buNone/>
                        <a:tabLst>
                          <a:tab pos="0" algn="l"/>
                        </a:tabLst>
                      </a:pPr>
                      <a:endParaRPr lang="de-DE" sz="1400" b="0" strike="noStrike" spc="-1" dirty="0">
                        <a:solidFill>
                          <a:srgbClr val="000000"/>
                        </a:solidFill>
                        <a:latin typeface="Calibri"/>
                      </a:endParaRPr>
                    </a:p>
                  </a:txBody>
                  <a:tcPr>
                    <a:lnL w="12240">
                      <a:solidFill>
                        <a:srgbClr val="000000"/>
                      </a:solidFill>
                    </a:lnL>
                    <a:lnR>
                      <a:noFill/>
                    </a:lnR>
                    <a:lnT>
                      <a:noFill/>
                    </a:lnT>
                    <a:lnB>
                      <a:noFill/>
                    </a:lnB>
                    <a:noFill/>
                  </a:tcPr>
                </a:tc>
                <a:extLst>
                  <a:ext uri="{0D108BD9-81ED-4DB2-BD59-A6C34878D82A}">
                    <a16:rowId xmlns:a16="http://schemas.microsoft.com/office/drawing/2014/main" val="10000"/>
                  </a:ext>
                </a:extLst>
              </a:tr>
              <a:tr h="483480">
                <a:tc>
                  <a:txBody>
                    <a:bodyPr/>
                    <a:lstStyle/>
                    <a:p>
                      <a:pPr>
                        <a:lnSpc>
                          <a:spcPct val="100000"/>
                        </a:lnSpc>
                        <a:buNone/>
                      </a:pPr>
                      <a:r>
                        <a:rPr lang="de-DE" sz="1400" b="1" strike="noStrike" spc="-1">
                          <a:solidFill>
                            <a:srgbClr val="000000"/>
                          </a:solidFill>
                          <a:latin typeface="Arial"/>
                        </a:rPr>
                        <a:t>Auf der Ebene der konkreten Umsetzung</a:t>
                      </a:r>
                      <a:endParaRPr lang="de-DE" sz="1400" b="0" strike="noStrike" spc="-1">
                        <a:solidFill>
                          <a:srgbClr val="000000"/>
                        </a:solidFill>
                        <a:latin typeface="Calibri"/>
                      </a:endParaRPr>
                    </a:p>
                  </a:txBody>
                  <a:tcPr>
                    <a:lnL>
                      <a:noFill/>
                    </a:lnL>
                    <a:lnR w="12240">
                      <a:solidFill>
                        <a:srgbClr val="000000"/>
                      </a:solidFill>
                    </a:lnR>
                    <a:lnT>
                      <a:noFill/>
                    </a:lnT>
                    <a:lnB>
                      <a:noFill/>
                    </a:lnB>
                    <a:noFill/>
                  </a:tcPr>
                </a:tc>
                <a:tc>
                  <a:txBody>
                    <a:bodyPr/>
                    <a:lstStyle/>
                    <a:p>
                      <a:pPr>
                        <a:lnSpc>
                          <a:spcPct val="100000"/>
                        </a:lnSpc>
                        <a:buNone/>
                      </a:pPr>
                      <a:r>
                        <a:rPr lang="de-DE" sz="1400" b="0" strike="noStrike" spc="-1">
                          <a:solidFill>
                            <a:srgbClr val="000000"/>
                          </a:solidFill>
                          <a:latin typeface="Arial"/>
                        </a:rPr>
                        <a:t>Wie kann die Forschung vor dem Hintergrund der Bedarfe und Prioritäten der Praxis zur Erweiterung des Handlungswissens der Praktiker*innen beitragen?</a:t>
                      </a:r>
                      <a:endParaRPr lang="de-DE" sz="1400" b="0" strike="noStrike" spc="-1">
                        <a:solidFill>
                          <a:srgbClr val="000000"/>
                        </a:solidFill>
                        <a:latin typeface="Calibri"/>
                      </a:endParaRPr>
                    </a:p>
                    <a:p>
                      <a:pPr>
                        <a:lnSpc>
                          <a:spcPct val="100000"/>
                        </a:lnSpc>
                        <a:buNone/>
                      </a:pPr>
                      <a:endParaRPr lang="de-DE" sz="1400" b="0" strike="noStrike" spc="-1">
                        <a:solidFill>
                          <a:srgbClr val="000000"/>
                        </a:solidFill>
                        <a:latin typeface="Calibri"/>
                      </a:endParaRPr>
                    </a:p>
                    <a:p>
                      <a:pPr>
                        <a:lnSpc>
                          <a:spcPct val="100000"/>
                        </a:lnSpc>
                        <a:buNone/>
                      </a:pPr>
                      <a:endParaRPr lang="de-DE" sz="1400" b="0" strike="noStrike" spc="-1">
                        <a:solidFill>
                          <a:srgbClr val="000000"/>
                        </a:solidFill>
                        <a:latin typeface="Calibri"/>
                      </a:endParaRPr>
                    </a:p>
                  </a:txBody>
                  <a:tcPr>
                    <a:lnL w="12240">
                      <a:solidFill>
                        <a:srgbClr val="000000"/>
                      </a:solidFill>
                    </a:lnL>
                    <a:lnR>
                      <a:noFill/>
                    </a:lnR>
                    <a:lnT>
                      <a:noFill/>
                    </a:lnT>
                    <a:lnB>
                      <a:noFill/>
                    </a:lnB>
                    <a:noFill/>
                  </a:tcPr>
                </a:tc>
                <a:extLst>
                  <a:ext uri="{0D108BD9-81ED-4DB2-BD59-A6C34878D82A}">
                    <a16:rowId xmlns:a16="http://schemas.microsoft.com/office/drawing/2014/main" val="10001"/>
                  </a:ext>
                </a:extLst>
              </a:tr>
              <a:tr h="370800">
                <a:tc>
                  <a:txBody>
                    <a:bodyPr/>
                    <a:lstStyle/>
                    <a:p>
                      <a:pPr>
                        <a:lnSpc>
                          <a:spcPct val="100000"/>
                        </a:lnSpc>
                        <a:buNone/>
                      </a:pPr>
                      <a:r>
                        <a:rPr lang="de-DE" sz="1400" b="1" strike="noStrike" spc="-1">
                          <a:solidFill>
                            <a:srgbClr val="FF0000"/>
                          </a:solidFill>
                          <a:latin typeface="Arial"/>
                        </a:rPr>
                        <a:t>Hürden</a:t>
                      </a:r>
                      <a:endParaRPr lang="de-DE" sz="1400" b="0" strike="noStrike" spc="-1">
                        <a:solidFill>
                          <a:srgbClr val="000000"/>
                        </a:solidFill>
                        <a:latin typeface="Calibri"/>
                      </a:endParaRPr>
                    </a:p>
                  </a:txBody>
                  <a:tcPr>
                    <a:lnL>
                      <a:noFill/>
                    </a:lnL>
                    <a:lnR w="12240">
                      <a:solidFill>
                        <a:srgbClr val="000000"/>
                      </a:solidFill>
                    </a:lnR>
                    <a:lnT>
                      <a:noFill/>
                    </a:lnT>
                    <a:lnB>
                      <a:noFill/>
                    </a:lnB>
                    <a:noFill/>
                  </a:tcPr>
                </a:tc>
                <a:tc>
                  <a:txBody>
                    <a:bodyPr/>
                    <a:lstStyle/>
                    <a:p>
                      <a:pPr>
                        <a:lnSpc>
                          <a:spcPct val="100000"/>
                        </a:lnSpc>
                        <a:buNone/>
                      </a:pPr>
                      <a:r>
                        <a:rPr lang="de-DE" sz="1400" b="0" strike="noStrike" spc="-1" dirty="0">
                          <a:solidFill>
                            <a:srgbClr val="000000"/>
                          </a:solidFill>
                          <a:latin typeface="Arial"/>
                        </a:rPr>
                        <a:t>„</a:t>
                      </a:r>
                      <a:r>
                        <a:rPr lang="de-DE" sz="1400" b="0" strike="noStrike" spc="-1" dirty="0" err="1">
                          <a:solidFill>
                            <a:srgbClr val="000000"/>
                          </a:solidFill>
                          <a:latin typeface="Arial"/>
                        </a:rPr>
                        <a:t>disconnect</a:t>
                      </a:r>
                      <a:r>
                        <a:rPr lang="de-DE" sz="1400" b="0" strike="noStrike" spc="-1" dirty="0">
                          <a:solidFill>
                            <a:srgbClr val="000000"/>
                          </a:solidFill>
                          <a:latin typeface="Arial"/>
                        </a:rPr>
                        <a:t>“ (OECD 2022: 3): Differente Systemlogiken und Praxen, diskrepantes Verständnis von Relevanz (</a:t>
                      </a:r>
                      <a:r>
                        <a:rPr lang="de-DE" sz="1400" b="0" strike="noStrike" spc="-1" dirty="0" err="1">
                          <a:solidFill>
                            <a:srgbClr val="000000"/>
                          </a:solidFill>
                          <a:latin typeface="Arial"/>
                        </a:rPr>
                        <a:t>Kerres</a:t>
                      </a:r>
                      <a:r>
                        <a:rPr lang="de-DE" sz="1400" b="0" strike="noStrike" spc="-1" dirty="0">
                          <a:solidFill>
                            <a:srgbClr val="000000"/>
                          </a:solidFill>
                          <a:latin typeface="Arial"/>
                        </a:rPr>
                        <a:t> et al. 2022)</a:t>
                      </a:r>
                      <a:endParaRPr lang="de-DE" sz="1400" b="0" strike="noStrike" spc="-1" dirty="0">
                        <a:solidFill>
                          <a:srgbClr val="000000"/>
                        </a:solidFill>
                        <a:latin typeface="Calibri"/>
                      </a:endParaRPr>
                    </a:p>
                  </a:txBody>
                  <a:tcPr>
                    <a:lnL w="12240">
                      <a:solidFill>
                        <a:srgbClr val="000000"/>
                      </a:solid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5" name="PlaceHolder 4"/>
          <p:cNvSpPr>
            <a:spLocks noGrp="1"/>
          </p:cNvSpPr>
          <p:nvPr>
            <p:ph type="sldNum" idx="3"/>
          </p:nvPr>
        </p:nvSpPr>
        <p:spPr/>
        <p:txBody>
          <a:bodyPr/>
          <a:lstStyle/>
          <a:p>
            <a:fld id="{D301559E-AC1C-4A67-A276-E47561445574}" type="slidenum">
              <a:t>13</a:t>
            </a:fld>
            <a:endParaRPr/>
          </a:p>
        </p:txBody>
      </p:sp>
      <p:pic>
        <p:nvPicPr>
          <p:cNvPr id="7" name="Picture 13">
            <a:extLst>
              <a:ext uri="{FF2B5EF4-FFF2-40B4-BE49-F238E27FC236}">
                <a16:creationId xmlns:a16="http://schemas.microsoft.com/office/drawing/2014/main" id="{4C2A137B-0063-4E31-B9D4-37F9D73609C1}"/>
              </a:ext>
            </a:extLst>
          </p:cNvPr>
          <p:cNvPicPr/>
          <p:nvPr/>
        </p:nvPicPr>
        <p:blipFill>
          <a:blip r:embed="rId3"/>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b="0" strike="noStrike" spc="-1">
                <a:solidFill>
                  <a:srgbClr val="2E2D30"/>
                </a:solidFill>
                <a:latin typeface="Arial"/>
              </a:rPr>
              <a:t>Ausgangspunkt/ Problemstellung</a:t>
            </a:r>
            <a:endParaRPr lang="de-DE" sz="2000" b="0" strike="noStrike" spc="-1">
              <a:solidFill>
                <a:srgbClr val="000000"/>
              </a:solidFill>
              <a:latin typeface="Arial"/>
            </a:endParaRPr>
          </a:p>
        </p:txBody>
      </p:sp>
      <p:sp>
        <p:nvSpPr>
          <p:cNvPr id="146"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0" strike="noStrike" spc="-1" dirty="0">
                <a:solidFill>
                  <a:srgbClr val="000000"/>
                </a:solidFill>
                <a:latin typeface="Arial"/>
              </a:rPr>
              <a:t>Ansätze und Initiativen zum Abbau der Hürden und zur Förderung einer partizipativen Zusammenarbeit:</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Aufbrechen starrer Rollen in der Gestaltung von Transfermodellen</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Reflexion der Art der Wissensproduktion sowie des Verständnisses von Expertise und Relevanz</a:t>
            </a: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r>
              <a:rPr lang="de-DE" sz="1400" b="0" strike="noStrike" spc="-1" dirty="0">
                <a:solidFill>
                  <a:srgbClr val="000000"/>
                </a:solidFill>
                <a:latin typeface="Arial"/>
              </a:rPr>
              <a:t>Konkrete Bemühungen um die Systematisierung transferbezogener Erkenntnisse, um eine evidenzbasierte Handlungsgrundlage zu schaffen: Transfermodelle wie </a:t>
            </a:r>
            <a:r>
              <a:rPr lang="de-DE" sz="1400" b="0" i="1" strike="noStrike" spc="-1" dirty="0">
                <a:solidFill>
                  <a:srgbClr val="000000"/>
                </a:solidFill>
                <a:latin typeface="Arial"/>
              </a:rPr>
              <a:t>Research</a:t>
            </a:r>
            <a:r>
              <a:rPr lang="de-DE" sz="1400" b="0" strike="noStrike" spc="-1" dirty="0">
                <a:solidFill>
                  <a:srgbClr val="000000"/>
                </a:solidFill>
                <a:latin typeface="Arial"/>
              </a:rPr>
              <a:t> </a:t>
            </a:r>
            <a:r>
              <a:rPr lang="de-DE" sz="1400" b="0" i="1" strike="noStrike" spc="-1" dirty="0">
                <a:solidFill>
                  <a:srgbClr val="000000"/>
                </a:solidFill>
                <a:latin typeface="Arial"/>
              </a:rPr>
              <a:t>Knowledge Mobilisation Model</a:t>
            </a:r>
            <a:r>
              <a:rPr lang="de-DE" sz="1400" b="0" strike="noStrike" spc="-1" dirty="0">
                <a:solidFill>
                  <a:srgbClr val="000000"/>
                </a:solidFill>
                <a:latin typeface="Arial"/>
              </a:rPr>
              <a:t> oder  </a:t>
            </a:r>
            <a:r>
              <a:rPr lang="de-DE" sz="1400" b="0" i="1" strike="noStrike" spc="-1" dirty="0">
                <a:solidFill>
                  <a:srgbClr val="000000"/>
                </a:solidFill>
                <a:latin typeface="Arial"/>
              </a:rPr>
              <a:t>Knowledge-</a:t>
            </a:r>
            <a:r>
              <a:rPr lang="de-DE" sz="1400" b="0" i="1" strike="noStrike" spc="-1" dirty="0" err="1">
                <a:solidFill>
                  <a:srgbClr val="000000"/>
                </a:solidFill>
                <a:latin typeface="Arial"/>
              </a:rPr>
              <a:t>to</a:t>
            </a:r>
            <a:r>
              <a:rPr lang="de-DE" sz="1400" b="0" i="1" strike="noStrike" spc="-1" dirty="0">
                <a:solidFill>
                  <a:srgbClr val="000000"/>
                </a:solidFill>
                <a:latin typeface="Arial"/>
              </a:rPr>
              <a:t>-action </a:t>
            </a:r>
            <a:r>
              <a:rPr lang="de-DE" sz="1400" b="0" i="1" strike="noStrike" spc="-1" dirty="0" err="1">
                <a:solidFill>
                  <a:srgbClr val="000000"/>
                </a:solidFill>
                <a:latin typeface="Arial"/>
              </a:rPr>
              <a:t>framework</a:t>
            </a:r>
            <a:r>
              <a:rPr lang="de-DE" sz="1400" b="0" i="1" strike="noStrike" spc="-1" dirty="0">
                <a:solidFill>
                  <a:srgbClr val="000000"/>
                </a:solidFill>
                <a:latin typeface="Arial"/>
              </a:rPr>
              <a:t> (OECD 2022)</a:t>
            </a: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r>
              <a:rPr lang="de-DE" sz="1400" b="1" strike="noStrike" spc="-1" dirty="0">
                <a:solidFill>
                  <a:srgbClr val="000000"/>
                </a:solidFill>
                <a:latin typeface="Arial"/>
              </a:rPr>
              <a:t>Aber: Keine systematische Übersicht über empirisch evaluierte Transfermodelle</a:t>
            </a: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147" name="PlaceHolder 3"/>
          <p:cNvSpPr>
            <a:spLocks noGrp="1"/>
          </p:cNvSpPr>
          <p:nvPr>
            <p:ph type="ftr" idx="12"/>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sp>
        <p:nvSpPr>
          <p:cNvPr id="148" name="Pfeil: nach unten 5"/>
          <p:cNvSpPr/>
          <p:nvPr/>
        </p:nvSpPr>
        <p:spPr>
          <a:xfrm>
            <a:off x="3061080" y="2162160"/>
            <a:ext cx="433440" cy="604080"/>
          </a:xfrm>
          <a:prstGeom prst="downArrow">
            <a:avLst>
              <a:gd name="adj1" fmla="val 50000"/>
              <a:gd name="adj2"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lIns="36000" tIns="36000" rIns="36000" bIns="36000" anchor="ctr">
            <a:noAutofit/>
          </a:bodyPr>
          <a:lstStyle/>
          <a:p>
            <a:pPr algn="ctr">
              <a:lnSpc>
                <a:spcPct val="100000"/>
              </a:lnSpc>
              <a:buNone/>
            </a:pPr>
            <a:endParaRPr lang="de-DE" sz="1400" b="0" strike="noStrike" spc="-1">
              <a:solidFill>
                <a:schemeClr val="dk1"/>
              </a:solidFill>
              <a:latin typeface="Arial"/>
            </a:endParaRPr>
          </a:p>
        </p:txBody>
      </p:sp>
      <p:sp>
        <p:nvSpPr>
          <p:cNvPr id="5" name="PlaceHolder 4"/>
          <p:cNvSpPr>
            <a:spLocks noGrp="1"/>
          </p:cNvSpPr>
          <p:nvPr>
            <p:ph type="sldNum" idx="3"/>
          </p:nvPr>
        </p:nvSpPr>
        <p:spPr/>
        <p:txBody>
          <a:bodyPr/>
          <a:lstStyle/>
          <a:p>
            <a:fld id="{4FDA660A-B867-4FF5-81B1-77DFBC9E81AC}" type="slidenum">
              <a:t>14</a:t>
            </a:fld>
            <a:endParaRPr/>
          </a:p>
        </p:txBody>
      </p:sp>
      <p:pic>
        <p:nvPicPr>
          <p:cNvPr id="7" name="Picture 13">
            <a:extLst>
              <a:ext uri="{FF2B5EF4-FFF2-40B4-BE49-F238E27FC236}">
                <a16:creationId xmlns:a16="http://schemas.microsoft.com/office/drawing/2014/main" id="{B064FF41-C1B5-4A95-97C7-3B86EEFE7188}"/>
              </a:ext>
            </a:extLst>
          </p:cNvPr>
          <p:cNvPicPr/>
          <p:nvPr/>
        </p:nvPicPr>
        <p:blipFill>
          <a:blip r:embed="rId3"/>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7" end="7"/>
                                            </p:txEl>
                                          </p:spTgt>
                                        </p:tgtEl>
                                        <p:attrNameLst>
                                          <p:attrName>style.visibility</p:attrName>
                                        </p:attrNameLst>
                                      </p:cBhvr>
                                      <p:to>
                                        <p:strVal val="visible"/>
                                      </p:to>
                                    </p:set>
                                    <p:anim calcmode="lin" valueType="num">
                                      <p:cBhvr additive="repl">
                                        <p:cTn id="7" dur="500" fill="hold"/>
                                        <p:tgtEl>
                                          <p:spTgt spid="146">
                                            <p:txEl>
                                              <p:pRg st="7" end="7"/>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4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b="0" strike="noStrike" spc="-1" dirty="0">
                <a:solidFill>
                  <a:srgbClr val="2E2D30"/>
                </a:solidFill>
                <a:latin typeface="Arial"/>
              </a:rPr>
              <a:t>Forschungsanliegen und Methode</a:t>
            </a:r>
            <a:endParaRPr lang="de-DE" sz="2000" b="0" strike="noStrike" spc="-1" dirty="0">
              <a:solidFill>
                <a:srgbClr val="000000"/>
              </a:solidFill>
              <a:latin typeface="Arial"/>
            </a:endParaRPr>
          </a:p>
        </p:txBody>
      </p:sp>
      <p:sp>
        <p:nvSpPr>
          <p:cNvPr id="150"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marL="285840" indent="-285840">
              <a:lnSpc>
                <a:spcPct val="100000"/>
              </a:lnSpc>
              <a:spcBef>
                <a:spcPts val="1400"/>
              </a:spcBef>
              <a:buClr>
                <a:srgbClr val="000000"/>
              </a:buClr>
              <a:buFont typeface="Arial"/>
              <a:buChar char="•"/>
            </a:pPr>
            <a:r>
              <a:rPr lang="de-DE" sz="1400" b="0" strike="noStrike" spc="-1" dirty="0">
                <a:solidFill>
                  <a:srgbClr val="000000"/>
                </a:solidFill>
                <a:latin typeface="Arial"/>
              </a:rPr>
              <a:t>Ziel: Zusammentragung und Kontextualisierung effektiver Transferstrategien durch eine Critical Review</a:t>
            </a:r>
          </a:p>
          <a:p>
            <a:pPr marL="285840" indent="-285840">
              <a:lnSpc>
                <a:spcPct val="100000"/>
              </a:lnSpc>
              <a:spcBef>
                <a:spcPts val="1400"/>
              </a:spcBef>
              <a:buClr>
                <a:srgbClr val="000000"/>
              </a:buClr>
              <a:buFont typeface="Arial"/>
              <a:buChar char="•"/>
            </a:pPr>
            <a:r>
              <a:rPr lang="de-DE" sz="1400" b="0" strike="noStrike" spc="-1" dirty="0">
                <a:solidFill>
                  <a:srgbClr val="000000"/>
                </a:solidFill>
                <a:latin typeface="Arial"/>
              </a:rPr>
              <a:t>Fokus auf empirischen Arbeiten, in denen Transfermodelle entwickelt, umgesetzt und dezidiert evaluiert werden </a:t>
            </a:r>
            <a:r>
              <a:rPr lang="de-DE" sz="1400" b="0" strike="noStrike" spc="-1" dirty="0">
                <a:solidFill>
                  <a:srgbClr val="000000"/>
                </a:solidFill>
                <a:latin typeface="Wingdings"/>
              </a:rPr>
              <a:t></a:t>
            </a:r>
            <a:r>
              <a:rPr lang="de-DE" sz="1400" b="0" strike="noStrike" spc="-1" dirty="0">
                <a:solidFill>
                  <a:srgbClr val="000000"/>
                </a:solidFill>
                <a:latin typeface="Arial"/>
              </a:rPr>
              <a:t> Berücksichtigung von Arbeiten aus unterschiedlichen Disziplinen mit Schwerpunkt auf den Bildungswissenschaften</a:t>
            </a:r>
          </a:p>
          <a:p>
            <a:pPr>
              <a:lnSpc>
                <a:spcPct val="100000"/>
              </a:lnSpc>
              <a:spcBef>
                <a:spcPts val="1400"/>
              </a:spcBef>
              <a:buNone/>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151" name="PlaceHolder 3"/>
          <p:cNvSpPr>
            <a:spLocks noGrp="1"/>
          </p:cNvSpPr>
          <p:nvPr>
            <p:ph type="ftr" idx="13"/>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sp>
        <p:nvSpPr>
          <p:cNvPr id="152" name="PlaceHolder 4"/>
          <p:cNvSpPr>
            <a:spLocks noGrp="1"/>
          </p:cNvSpPr>
          <p:nvPr>
            <p:ph type="sldNum" idx="14"/>
          </p:nvPr>
        </p:nvSpPr>
        <p:spPr>
          <a:xfrm>
            <a:off x="8673840" y="4923720"/>
            <a:ext cx="180720" cy="107280"/>
          </a:xfrm>
          <a:prstGeom prst="rect">
            <a:avLst/>
          </a:prstGeom>
          <a:noFill/>
          <a:ln w="0">
            <a:noFill/>
          </a:ln>
        </p:spPr>
        <p:txBody>
          <a:bodyPr lIns="0" tIns="0" rIns="0" bIns="0" anchor="b">
            <a:noAutofit/>
          </a:bodyPr>
          <a:lstStyle>
            <a:lvl1pPr algn="r">
              <a:lnSpc>
                <a:spcPct val="100000"/>
              </a:lnSpc>
              <a:buNone/>
              <a:defRPr lang="de-DE" sz="700" b="0" strike="noStrike" spc="-1">
                <a:solidFill>
                  <a:srgbClr val="2E2D30"/>
                </a:solidFill>
                <a:latin typeface="Arial"/>
              </a:defRPr>
            </a:lvl1pPr>
          </a:lstStyle>
          <a:p>
            <a:pPr algn="r">
              <a:lnSpc>
                <a:spcPct val="100000"/>
              </a:lnSpc>
              <a:buNone/>
            </a:pPr>
            <a:fld id="{EA430DA7-E1FF-425E-90B2-312C1DBAA0BF}" type="slidenum">
              <a:rPr lang="de-DE" sz="700" b="0" strike="noStrike" spc="-1">
                <a:solidFill>
                  <a:srgbClr val="2E2D30"/>
                </a:solidFill>
                <a:latin typeface="Arial"/>
              </a:rPr>
              <a:t>15</a:t>
            </a:fld>
            <a:endParaRPr lang="de-DE" sz="700" b="0" strike="noStrike" spc="-1">
              <a:solidFill>
                <a:srgbClr val="000000"/>
              </a:solidFill>
              <a:latin typeface="Calibri"/>
            </a:endParaRPr>
          </a:p>
        </p:txBody>
      </p:sp>
      <p:graphicFrame>
        <p:nvGraphicFramePr>
          <p:cNvPr id="2" name="Diagram1"/>
          <p:cNvGraphicFramePr/>
          <p:nvPr>
            <p:extLst/>
          </p:nvPr>
        </p:nvGraphicFramePr>
        <p:xfrm>
          <a:off x="2389320" y="2340360"/>
          <a:ext cx="4798800" cy="234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3">
            <a:extLst>
              <a:ext uri="{FF2B5EF4-FFF2-40B4-BE49-F238E27FC236}">
                <a16:creationId xmlns:a16="http://schemas.microsoft.com/office/drawing/2014/main" id="{DCEB98B8-3D99-47FE-A57D-A48E20DD899A}"/>
              </a:ext>
            </a:extLst>
          </p:cNvPr>
          <p:cNvPicPr/>
          <p:nvPr/>
        </p:nvPicPr>
        <p:blipFill>
          <a:blip r:embed="rId8"/>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b="0" strike="noStrike" spc="-1">
                <a:solidFill>
                  <a:srgbClr val="2E2D30"/>
                </a:solidFill>
                <a:latin typeface="Arial"/>
              </a:rPr>
              <a:t>Methode: Literaturrecherche </a:t>
            </a:r>
            <a:endParaRPr lang="de-DE" sz="2000" b="0" strike="noStrike" spc="-1">
              <a:solidFill>
                <a:srgbClr val="000000"/>
              </a:solidFill>
              <a:latin typeface="Arial"/>
            </a:endParaRPr>
          </a:p>
        </p:txBody>
      </p:sp>
      <p:sp>
        <p:nvSpPr>
          <p:cNvPr id="154" name="PlaceHolder 2"/>
          <p:cNvSpPr>
            <a:spLocks noGrp="1"/>
          </p:cNvSpPr>
          <p:nvPr>
            <p:ph type="ftr" idx="15"/>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pic>
        <p:nvPicPr>
          <p:cNvPr id="156" name="Inhaltsplatzhalter 7"/>
          <p:cNvPicPr/>
          <p:nvPr/>
        </p:nvPicPr>
        <p:blipFill>
          <a:blip r:embed="rId3"/>
          <a:stretch/>
        </p:blipFill>
        <p:spPr>
          <a:xfrm>
            <a:off x="1378198" y="709680"/>
            <a:ext cx="7295642" cy="4336200"/>
          </a:xfrm>
          <a:prstGeom prst="rect">
            <a:avLst/>
          </a:prstGeom>
          <a:ln w="0">
            <a:noFill/>
          </a:ln>
        </p:spPr>
      </p:pic>
      <p:sp>
        <p:nvSpPr>
          <p:cNvPr id="4" name="PlaceHolder 3"/>
          <p:cNvSpPr>
            <a:spLocks noGrp="1"/>
          </p:cNvSpPr>
          <p:nvPr>
            <p:ph type="sldNum" idx="3"/>
          </p:nvPr>
        </p:nvSpPr>
        <p:spPr/>
        <p:txBody>
          <a:bodyPr/>
          <a:lstStyle/>
          <a:p>
            <a:fld id="{58097F2D-8851-4DEA-9857-CD203A88F005}" type="slidenum">
              <a:t>16</a:t>
            </a:fld>
            <a:endParaRPr/>
          </a:p>
        </p:txBody>
      </p:sp>
      <p:sp>
        <p:nvSpPr>
          <p:cNvPr id="2" name="Rechteck 1">
            <a:extLst>
              <a:ext uri="{FF2B5EF4-FFF2-40B4-BE49-F238E27FC236}">
                <a16:creationId xmlns:a16="http://schemas.microsoft.com/office/drawing/2014/main" id="{1F894BAB-940C-4CB0-8A11-5E82A69E71AE}"/>
              </a:ext>
            </a:extLst>
          </p:cNvPr>
          <p:cNvSpPr/>
          <p:nvPr/>
        </p:nvSpPr>
        <p:spPr>
          <a:xfrm>
            <a:off x="160528" y="975360"/>
            <a:ext cx="2232660" cy="723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t>Insgesamt: 28 deutsch- und englischsprachige Suchterme </a:t>
            </a:r>
          </a:p>
        </p:txBody>
      </p:sp>
      <p:pic>
        <p:nvPicPr>
          <p:cNvPr id="8" name="Picture 13">
            <a:extLst>
              <a:ext uri="{FF2B5EF4-FFF2-40B4-BE49-F238E27FC236}">
                <a16:creationId xmlns:a16="http://schemas.microsoft.com/office/drawing/2014/main" id="{2186ED10-D79F-4F5F-A1AF-2CCB609F0331}"/>
              </a:ext>
            </a:extLst>
          </p:cNvPr>
          <p:cNvPicPr/>
          <p:nvPr/>
        </p:nvPicPr>
        <p:blipFill>
          <a:blip r:embed="rId4"/>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289080" y="201240"/>
            <a:ext cx="7362720" cy="493560"/>
          </a:xfrm>
          <a:prstGeom prst="rect">
            <a:avLst/>
          </a:prstGeom>
          <a:noFill/>
          <a:ln w="0">
            <a:noFill/>
          </a:ln>
        </p:spPr>
        <p:txBody>
          <a:bodyPr lIns="0" tIns="0" rIns="0" bIns="0" anchor="ctr">
            <a:noAutofit/>
          </a:bodyPr>
          <a:lstStyle/>
          <a:p>
            <a:pPr>
              <a:lnSpc>
                <a:spcPct val="90000"/>
              </a:lnSpc>
              <a:buNone/>
            </a:pPr>
            <a:r>
              <a:rPr lang="de-DE" sz="2000" b="0" strike="noStrike" spc="-1" dirty="0">
                <a:solidFill>
                  <a:srgbClr val="2E2D30"/>
                </a:solidFill>
                <a:latin typeface="Arial"/>
              </a:rPr>
              <a:t>Methode: Literaturrecherche - Überblick</a:t>
            </a:r>
            <a:endParaRPr lang="de-DE" sz="2000" b="0" strike="noStrike" spc="-1" dirty="0">
              <a:solidFill>
                <a:srgbClr val="000000"/>
              </a:solidFill>
              <a:latin typeface="Arial"/>
            </a:endParaRPr>
          </a:p>
        </p:txBody>
      </p:sp>
      <p:sp>
        <p:nvSpPr>
          <p:cNvPr id="159" name="PlaceHolder 3"/>
          <p:cNvSpPr>
            <a:spLocks noGrp="1"/>
          </p:cNvSpPr>
          <p:nvPr>
            <p:ph type="ftr" idx="16"/>
          </p:nvPr>
        </p:nvSpPr>
        <p:spPr>
          <a:xfrm>
            <a:off x="289080" y="4816080"/>
            <a:ext cx="7630920" cy="214920"/>
          </a:xfrm>
          <a:prstGeom prst="rect">
            <a:avLst/>
          </a:prstGeom>
          <a:noFill/>
          <a:ln w="0">
            <a:noFill/>
          </a:ln>
        </p:spPr>
        <p:txBody>
          <a:bodyPr lIns="0" tIns="0" rIns="0" bIns="0" anchor="b">
            <a:noAutofit/>
          </a:bodyPr>
          <a:lstStyle/>
          <a:p>
            <a:endParaRPr lang="de-DE" sz="700" b="0" strike="noStrike" spc="-1" dirty="0">
              <a:solidFill>
                <a:srgbClr val="2E2D30"/>
              </a:solidFill>
              <a:latin typeface="Arial"/>
            </a:endParaRPr>
          </a:p>
        </p:txBody>
      </p:sp>
      <p:sp>
        <p:nvSpPr>
          <p:cNvPr id="161" name="Rectangle 2"/>
          <p:cNvSpPr/>
          <p:nvPr/>
        </p:nvSpPr>
        <p:spPr>
          <a:xfrm>
            <a:off x="5273280" y="2679480"/>
            <a:ext cx="5122800" cy="22824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en-CA" sz="900" b="0" strike="noStrike" spc="-1">
                <a:solidFill>
                  <a:srgbClr val="000000"/>
                </a:solidFill>
                <a:latin typeface="Arial"/>
              </a:rPr>
              <a:t>.</a:t>
            </a:r>
            <a:endParaRPr lang="de-DE" sz="900" b="0" strike="noStrike" spc="-1">
              <a:solidFill>
                <a:srgbClr val="000000"/>
              </a:solidFill>
              <a:latin typeface="Calibri"/>
            </a:endParaRPr>
          </a:p>
        </p:txBody>
      </p:sp>
      <p:sp>
        <p:nvSpPr>
          <p:cNvPr id="162" name="Textfeld 8"/>
          <p:cNvSpPr/>
          <p:nvPr/>
        </p:nvSpPr>
        <p:spPr>
          <a:xfrm>
            <a:off x="1007280" y="1202400"/>
            <a:ext cx="3389040" cy="49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spcBef>
                <a:spcPts val="799"/>
              </a:spcBef>
              <a:buNone/>
            </a:pPr>
            <a:endParaRPr lang="de-DE" sz="1400" b="0" strike="noStrike" spc="-1">
              <a:solidFill>
                <a:srgbClr val="000000"/>
              </a:solidFill>
              <a:latin typeface="Arial"/>
            </a:endParaRPr>
          </a:p>
        </p:txBody>
      </p:sp>
      <p:sp>
        <p:nvSpPr>
          <p:cNvPr id="163" name="Rectangle 3"/>
          <p:cNvSpPr/>
          <p:nvPr/>
        </p:nvSpPr>
        <p:spPr>
          <a:xfrm>
            <a:off x="6011044" y="4787640"/>
            <a:ext cx="3419280" cy="24336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en-CA" sz="1000" b="0" strike="noStrike" spc="-1" dirty="0">
                <a:solidFill>
                  <a:srgbClr val="000000"/>
                </a:solidFill>
                <a:latin typeface="Arial"/>
              </a:rPr>
              <a:t>Page MJ, et al. (2021)</a:t>
            </a:r>
            <a:endParaRPr lang="de-DE" sz="1000" b="0" strike="noStrike" spc="-1" dirty="0">
              <a:solidFill>
                <a:srgbClr val="000000"/>
              </a:solidFill>
              <a:latin typeface="Calibri"/>
            </a:endParaRPr>
          </a:p>
        </p:txBody>
      </p:sp>
      <p:sp>
        <p:nvSpPr>
          <p:cNvPr id="5" name="PlaceHolder 4"/>
          <p:cNvSpPr>
            <a:spLocks noGrp="1"/>
          </p:cNvSpPr>
          <p:nvPr>
            <p:ph type="sldNum" idx="5"/>
          </p:nvPr>
        </p:nvSpPr>
        <p:spPr/>
        <p:txBody>
          <a:bodyPr/>
          <a:lstStyle/>
          <a:p>
            <a:fld id="{E192ACA7-EF04-4096-9D8A-9A9512AE4C57}" type="slidenum">
              <a:t>17</a:t>
            </a:fld>
            <a:endParaRPr/>
          </a:p>
        </p:txBody>
      </p:sp>
      <p:grpSp>
        <p:nvGrpSpPr>
          <p:cNvPr id="24" name="Gruppieren 23">
            <a:extLst>
              <a:ext uri="{FF2B5EF4-FFF2-40B4-BE49-F238E27FC236}">
                <a16:creationId xmlns:a16="http://schemas.microsoft.com/office/drawing/2014/main" id="{888BBA2A-D167-489F-9CD6-78BD2D7F5CD5}"/>
              </a:ext>
            </a:extLst>
          </p:cNvPr>
          <p:cNvGrpSpPr/>
          <p:nvPr/>
        </p:nvGrpSpPr>
        <p:grpSpPr>
          <a:xfrm>
            <a:off x="3570363" y="2360210"/>
            <a:ext cx="5103476" cy="909450"/>
            <a:chOff x="3516679" y="1525009"/>
            <a:chExt cx="5163254" cy="825144"/>
          </a:xfrm>
        </p:grpSpPr>
        <p:sp>
          <p:nvSpPr>
            <p:cNvPr id="25" name="Rechteck 26">
              <a:extLst>
                <a:ext uri="{FF2B5EF4-FFF2-40B4-BE49-F238E27FC236}">
                  <a16:creationId xmlns:a16="http://schemas.microsoft.com/office/drawing/2014/main" id="{96B18E91-6183-4E12-8C7B-6B70D8BF912A}"/>
                </a:ext>
              </a:extLst>
            </p:cNvPr>
            <p:cNvSpPr/>
            <p:nvPr/>
          </p:nvSpPr>
          <p:spPr>
            <a:xfrm>
              <a:off x="6678711" y="1525009"/>
              <a:ext cx="2001222" cy="82514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36000" tIns="36000" rIns="36000" bIns="36000" anchor="ctr">
              <a:noAutofit/>
            </a:bodyPr>
            <a:lstStyle/>
            <a:p>
              <a:pPr>
                <a:lnSpc>
                  <a:spcPct val="100000"/>
                </a:lnSpc>
                <a:buNone/>
              </a:pPr>
              <a:endParaRPr lang="de-DE" sz="1000" b="1" spc="-1" dirty="0">
                <a:solidFill>
                  <a:srgbClr val="000000"/>
                </a:solidFill>
                <a:latin typeface="Calibri"/>
              </a:endParaRPr>
            </a:p>
            <a:p>
              <a:pPr>
                <a:lnSpc>
                  <a:spcPct val="100000"/>
                </a:lnSpc>
                <a:buNone/>
              </a:pPr>
              <a:endParaRPr lang="de-DE" sz="1000" b="1" strike="noStrike" spc="-1" dirty="0">
                <a:solidFill>
                  <a:srgbClr val="000000"/>
                </a:solidFill>
                <a:latin typeface="Calibri"/>
              </a:endParaRPr>
            </a:p>
            <a:p>
              <a:pPr>
                <a:lnSpc>
                  <a:spcPct val="100000"/>
                </a:lnSpc>
                <a:buNone/>
              </a:pPr>
              <a:r>
                <a:rPr lang="de-DE" sz="950" b="1" strike="noStrike" spc="-1" dirty="0">
                  <a:solidFill>
                    <a:srgbClr val="000000"/>
                  </a:solidFill>
                  <a:latin typeface="+mj-lt"/>
                </a:rPr>
                <a:t>Screening mit Rayyan AI</a:t>
              </a:r>
            </a:p>
            <a:p>
              <a:pPr marL="171450" indent="-171450">
                <a:lnSpc>
                  <a:spcPct val="100000"/>
                </a:lnSpc>
                <a:buFont typeface="Arial" panose="020B0604020202020204" pitchFamily="34" charset="0"/>
                <a:buChar char="•"/>
              </a:pPr>
              <a:r>
                <a:rPr lang="de-DE" sz="950" spc="-1" dirty="0">
                  <a:solidFill>
                    <a:srgbClr val="000000"/>
                  </a:solidFill>
                  <a:latin typeface="+mj-lt"/>
                </a:rPr>
                <a:t>Kollaboratives Arbeiten</a:t>
              </a:r>
            </a:p>
            <a:p>
              <a:pPr marL="171450" indent="-171450">
                <a:lnSpc>
                  <a:spcPct val="100000"/>
                </a:lnSpc>
                <a:buFont typeface="Arial" panose="020B0604020202020204" pitchFamily="34" charset="0"/>
                <a:buChar char="•"/>
              </a:pPr>
              <a:r>
                <a:rPr lang="de-DE" sz="950" spc="-1" dirty="0">
                  <a:solidFill>
                    <a:srgbClr val="000000"/>
                  </a:solidFill>
                  <a:latin typeface="+mj-lt"/>
                </a:rPr>
                <a:t>Möglichkeit der Automatisierung des Screening-Prozesses</a:t>
              </a:r>
              <a:endParaRPr lang="de-DE" sz="950" b="0" strike="noStrike" spc="-1" dirty="0">
                <a:solidFill>
                  <a:srgbClr val="000000"/>
                </a:solidFill>
                <a:latin typeface="+mj-lt"/>
              </a:endParaRPr>
            </a:p>
            <a:p>
              <a:pPr algn="ctr">
                <a:lnSpc>
                  <a:spcPct val="100000"/>
                </a:lnSpc>
                <a:buNone/>
              </a:pPr>
              <a:endParaRPr lang="de-DE" sz="1000" b="0" strike="noStrike" spc="-1" dirty="0">
                <a:solidFill>
                  <a:srgbClr val="000000"/>
                </a:solidFill>
                <a:latin typeface="Calibri"/>
              </a:endParaRPr>
            </a:p>
            <a:p>
              <a:pPr algn="ctr">
                <a:lnSpc>
                  <a:spcPct val="100000"/>
                </a:lnSpc>
                <a:buNone/>
              </a:pPr>
              <a:endParaRPr lang="de-DE" sz="1000" b="0" strike="noStrike" spc="-1" dirty="0">
                <a:solidFill>
                  <a:srgbClr val="000000"/>
                </a:solidFill>
                <a:latin typeface="Calibri"/>
              </a:endParaRPr>
            </a:p>
            <a:p>
              <a:pPr algn="ctr">
                <a:lnSpc>
                  <a:spcPct val="100000"/>
                </a:lnSpc>
                <a:buNone/>
              </a:pPr>
              <a:endParaRPr lang="de-DE" sz="1000" b="0" strike="noStrike" spc="-1" dirty="0">
                <a:solidFill>
                  <a:srgbClr val="000000"/>
                </a:solidFill>
                <a:latin typeface="Calibri"/>
              </a:endParaRPr>
            </a:p>
          </p:txBody>
        </p:sp>
        <p:cxnSp>
          <p:nvCxnSpPr>
            <p:cNvPr id="26" name="Gerade Verbindung mit Pfeil 25">
              <a:extLst>
                <a:ext uri="{FF2B5EF4-FFF2-40B4-BE49-F238E27FC236}">
                  <a16:creationId xmlns:a16="http://schemas.microsoft.com/office/drawing/2014/main" id="{F0E9D125-3696-4762-BACF-E10C6C8A47BF}"/>
                </a:ext>
              </a:extLst>
            </p:cNvPr>
            <p:cNvCxnSpPr>
              <a:cxnSpLocks/>
              <a:endCxn id="25" idx="1"/>
            </p:cNvCxnSpPr>
            <p:nvPr/>
          </p:nvCxnSpPr>
          <p:spPr>
            <a:xfrm>
              <a:off x="3516679" y="1634184"/>
              <a:ext cx="3162032" cy="3033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pic>
        <p:nvPicPr>
          <p:cNvPr id="30" name="Picture 13">
            <a:extLst>
              <a:ext uri="{FF2B5EF4-FFF2-40B4-BE49-F238E27FC236}">
                <a16:creationId xmlns:a16="http://schemas.microsoft.com/office/drawing/2014/main" id="{378B6835-3A64-4C08-B149-C39533AA1BEC}"/>
              </a:ext>
            </a:extLst>
          </p:cNvPr>
          <p:cNvPicPr/>
          <p:nvPr/>
        </p:nvPicPr>
        <p:blipFill>
          <a:blip r:embed="rId3"/>
          <a:stretch/>
        </p:blipFill>
        <p:spPr>
          <a:xfrm>
            <a:off x="7808220" y="4802940"/>
            <a:ext cx="865620" cy="288300"/>
          </a:xfrm>
          <a:prstGeom prst="rect">
            <a:avLst/>
          </a:prstGeom>
          <a:ln w="0">
            <a:noFill/>
          </a:ln>
        </p:spPr>
      </p:pic>
      <p:pic>
        <p:nvPicPr>
          <p:cNvPr id="2" name="Grafik 1">
            <a:extLst>
              <a:ext uri="{FF2B5EF4-FFF2-40B4-BE49-F238E27FC236}">
                <a16:creationId xmlns:a16="http://schemas.microsoft.com/office/drawing/2014/main" id="{907F16E9-E775-4C6F-9CC2-DBD500D31BDA}"/>
              </a:ext>
            </a:extLst>
          </p:cNvPr>
          <p:cNvPicPr>
            <a:picLocks noChangeAspect="1"/>
          </p:cNvPicPr>
          <p:nvPr/>
        </p:nvPicPr>
        <p:blipFill>
          <a:blip r:embed="rId4"/>
          <a:stretch>
            <a:fillRect/>
          </a:stretch>
        </p:blipFill>
        <p:spPr>
          <a:xfrm>
            <a:off x="1975692" y="542563"/>
            <a:ext cx="4035352" cy="46009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spc="-1" dirty="0">
                <a:solidFill>
                  <a:srgbClr val="2E2D30"/>
                </a:solidFill>
                <a:latin typeface="Arial"/>
              </a:rPr>
              <a:t>Auswertung: Erste Erkenntnisse</a:t>
            </a:r>
            <a:endParaRPr lang="de-DE" sz="2000" b="0" strike="noStrike" spc="-1" dirty="0">
              <a:solidFill>
                <a:srgbClr val="000000"/>
              </a:solidFill>
              <a:latin typeface="Arial"/>
            </a:endParaRPr>
          </a:p>
        </p:txBody>
      </p:sp>
      <p:sp>
        <p:nvSpPr>
          <p:cNvPr id="189"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1" strike="noStrike" spc="-1" dirty="0">
                <a:solidFill>
                  <a:srgbClr val="00B0F0"/>
                </a:solidFill>
                <a:latin typeface="Arial"/>
              </a:rPr>
              <a:t>Zur Erfassung von Transferhandlungen und deren Evaluation</a:t>
            </a:r>
          </a:p>
          <a:p>
            <a:pPr>
              <a:lnSpc>
                <a:spcPct val="100000"/>
              </a:lnSpc>
              <a:spcBef>
                <a:spcPts val="1400"/>
              </a:spcBef>
              <a:buNone/>
              <a:tabLst>
                <a:tab pos="0" algn="l"/>
              </a:tabLst>
            </a:pPr>
            <a:r>
              <a:rPr lang="de-DE" sz="1400" b="0" strike="noStrike" spc="-1" dirty="0">
                <a:solidFill>
                  <a:srgbClr val="000000"/>
                </a:solidFill>
                <a:latin typeface="Arial"/>
              </a:rPr>
              <a:t>Transferinitiativen und deren Evaluation sollten nuanciert erfasst werden, denn: Transfer wird kontextspezifisch </a:t>
            </a:r>
            <a:r>
              <a:rPr lang="de-DE" sz="1400" b="1" strike="noStrike" spc="-1" dirty="0">
                <a:solidFill>
                  <a:srgbClr val="000000"/>
                </a:solidFill>
                <a:latin typeface="Arial"/>
              </a:rPr>
              <a:t>unterschiedlich gestaltet, ist multidimensional, wird auf unterschiedliche Zielsetzungen ausgerichtet. </a:t>
            </a:r>
            <a:endParaRPr lang="de-DE" sz="1400" b="0" strike="noStrike" spc="-1" dirty="0">
              <a:solidFill>
                <a:srgbClr val="000000"/>
              </a:solidFill>
              <a:latin typeface="Arial"/>
            </a:endParaRPr>
          </a:p>
          <a:p>
            <a:pPr>
              <a:lnSpc>
                <a:spcPct val="100000"/>
              </a:lnSpc>
              <a:spcBef>
                <a:spcPts val="1400"/>
              </a:spcBef>
              <a:buNone/>
              <a:tabLst>
                <a:tab pos="0" algn="l"/>
              </a:tabLst>
            </a:pPr>
            <a:r>
              <a:rPr lang="de-DE" sz="1400" b="0" strike="noStrike" spc="-1" dirty="0">
                <a:solidFill>
                  <a:srgbClr val="000000"/>
                </a:solidFill>
                <a:latin typeface="Arial"/>
              </a:rPr>
              <a:t>Diese Vielseitigkeit äußert sich in den entwickelten Kodes: </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Auf der Ebene der </a:t>
            </a:r>
            <a:r>
              <a:rPr lang="de-DE" sz="1400" b="1" strike="noStrike" spc="-1" dirty="0">
                <a:solidFill>
                  <a:srgbClr val="000000"/>
                </a:solidFill>
                <a:latin typeface="Arial"/>
              </a:rPr>
              <a:t>Zielsetzung</a:t>
            </a:r>
            <a:endParaRPr lang="de-DE" sz="1400" spc="-1" dirty="0">
              <a:solidFill>
                <a:srgbClr val="000000"/>
              </a:solidFill>
              <a:latin typeface="Arial"/>
            </a:endParaRP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Auf der Ebene der </a:t>
            </a:r>
            <a:r>
              <a:rPr lang="de-DE" sz="1400" b="1" strike="noStrike" spc="-1" dirty="0">
                <a:solidFill>
                  <a:srgbClr val="000000"/>
                </a:solidFill>
                <a:latin typeface="Arial"/>
              </a:rPr>
              <a:t>Interaktionsgestaltung</a:t>
            </a:r>
            <a:endParaRPr lang="de-DE" sz="1400" spc="-1" dirty="0">
              <a:solidFill>
                <a:srgbClr val="000000"/>
              </a:solidFill>
              <a:latin typeface="Arial"/>
            </a:endParaRP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Auf der Ebene der </a:t>
            </a:r>
            <a:r>
              <a:rPr lang="de-DE" sz="1400" b="1" strike="noStrike" spc="-1" dirty="0">
                <a:solidFill>
                  <a:srgbClr val="000000"/>
                </a:solidFill>
                <a:latin typeface="Arial"/>
              </a:rPr>
              <a:t>übergeordneten Methodenauswahl </a:t>
            </a:r>
            <a:r>
              <a:rPr lang="de-DE" sz="1400" b="0" strike="noStrike" spc="-1" dirty="0">
                <a:solidFill>
                  <a:srgbClr val="000000"/>
                </a:solidFill>
                <a:latin typeface="Arial"/>
              </a:rPr>
              <a:t>zur Ausgestaltung eines Transferprogramms</a:t>
            </a: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190" name="PlaceHolder 3"/>
          <p:cNvSpPr>
            <a:spLocks noGrp="1"/>
          </p:cNvSpPr>
          <p:nvPr>
            <p:ph type="ftr" idx="21"/>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sp>
        <p:nvSpPr>
          <p:cNvPr id="5" name="PlaceHolder 4"/>
          <p:cNvSpPr>
            <a:spLocks noGrp="1"/>
          </p:cNvSpPr>
          <p:nvPr>
            <p:ph type="sldNum" idx="3"/>
          </p:nvPr>
        </p:nvSpPr>
        <p:spPr/>
        <p:txBody>
          <a:bodyPr/>
          <a:lstStyle/>
          <a:p>
            <a:fld id="{D6FDCAC3-6206-438E-9A51-141B97C21A8E}" type="slidenum">
              <a:t>18</a:t>
            </a:fld>
            <a:endParaRPr/>
          </a:p>
        </p:txBody>
      </p:sp>
      <p:pic>
        <p:nvPicPr>
          <p:cNvPr id="6" name="Picture 13">
            <a:extLst>
              <a:ext uri="{FF2B5EF4-FFF2-40B4-BE49-F238E27FC236}">
                <a16:creationId xmlns:a16="http://schemas.microsoft.com/office/drawing/2014/main" id="{E62E020A-6EE1-4DE2-AC35-A650411DEA13}"/>
              </a:ext>
            </a:extLst>
          </p:cNvPr>
          <p:cNvPicPr/>
          <p:nvPr/>
        </p:nvPicPr>
        <p:blipFill>
          <a:blip r:embed="rId3"/>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xEl>
                                              <p:pRg st="3" end="3"/>
                                            </p:txEl>
                                          </p:spTgt>
                                        </p:tgtEl>
                                        <p:attrNameLst>
                                          <p:attrName>style.visibility</p:attrName>
                                        </p:attrNameLst>
                                      </p:cBhvr>
                                      <p:to>
                                        <p:strVal val="visible"/>
                                      </p:to>
                                    </p:set>
                                    <p:anim calcmode="lin" valueType="num">
                                      <p:cBhvr additive="base">
                                        <p:cTn id="7" dur="500" fill="hold"/>
                                        <p:tgtEl>
                                          <p:spTgt spid="18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9">
                                            <p:txEl>
                                              <p:pRg st="4" end="4"/>
                                            </p:txEl>
                                          </p:spTgt>
                                        </p:tgtEl>
                                        <p:attrNameLst>
                                          <p:attrName>style.visibility</p:attrName>
                                        </p:attrNameLst>
                                      </p:cBhvr>
                                      <p:to>
                                        <p:strVal val="visible"/>
                                      </p:to>
                                    </p:set>
                                    <p:anim calcmode="lin" valueType="num">
                                      <p:cBhvr additive="repl">
                                        <p:cTn id="13" dur="500" fill="hold"/>
                                        <p:tgtEl>
                                          <p:spTgt spid="189">
                                            <p:txEl>
                                              <p:pRg st="4" end="4"/>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9">
                                            <p:txEl>
                                              <p:pRg st="5" end="5"/>
                                            </p:txEl>
                                          </p:spTgt>
                                        </p:tgtEl>
                                        <p:attrNameLst>
                                          <p:attrName>style.visibility</p:attrName>
                                        </p:attrNameLst>
                                      </p:cBhvr>
                                      <p:to>
                                        <p:strVal val="visible"/>
                                      </p:to>
                                    </p:set>
                                    <p:anim calcmode="lin" valueType="num">
                                      <p:cBhvr additive="repl">
                                        <p:cTn id="19" dur="500" fill="hold"/>
                                        <p:tgtEl>
                                          <p:spTgt spid="189">
                                            <p:txEl>
                                              <p:pRg st="5" end="5"/>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8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289080" y="0"/>
            <a:ext cx="5319240" cy="787680"/>
          </a:xfrm>
          <a:prstGeom prst="rect">
            <a:avLst/>
          </a:prstGeom>
          <a:noFill/>
          <a:ln w="0">
            <a:noFill/>
          </a:ln>
        </p:spPr>
        <p:txBody>
          <a:bodyPr lIns="0" tIns="0" rIns="0" bIns="0" anchor="ctr">
            <a:noAutofit/>
          </a:bodyPr>
          <a:lstStyle/>
          <a:p>
            <a:pPr>
              <a:lnSpc>
                <a:spcPct val="90000"/>
              </a:lnSpc>
              <a:buNone/>
            </a:pPr>
            <a:r>
              <a:rPr lang="de-DE" sz="2000" b="0" strike="noStrike" spc="-1" dirty="0">
                <a:solidFill>
                  <a:srgbClr val="000000"/>
                </a:solidFill>
                <a:latin typeface="Arial"/>
              </a:rPr>
              <a:t>Auswertung: Erste Erkenntnisse</a:t>
            </a:r>
            <a:br>
              <a:rPr lang="de-DE" sz="2000" b="0" strike="noStrike" spc="-1" dirty="0">
                <a:solidFill>
                  <a:srgbClr val="000000"/>
                </a:solidFill>
                <a:latin typeface="Arial"/>
              </a:rPr>
            </a:br>
            <a:endParaRPr lang="de-DE" sz="2000" b="0" strike="noStrike" spc="-1" dirty="0">
              <a:solidFill>
                <a:srgbClr val="000000"/>
              </a:solidFill>
              <a:latin typeface="Arial"/>
            </a:endParaRPr>
          </a:p>
        </p:txBody>
      </p:sp>
      <p:sp>
        <p:nvSpPr>
          <p:cNvPr id="202"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1" strike="noStrike" spc="-1" dirty="0">
                <a:solidFill>
                  <a:schemeClr val="accent4">
                    <a:lumMod val="60000"/>
                    <a:lumOff val="40000"/>
                  </a:schemeClr>
                </a:solidFill>
                <a:latin typeface="Arial"/>
              </a:rPr>
              <a:t>Zur Evaluation von Transferprogrammen </a:t>
            </a:r>
            <a:endParaRPr lang="de-DE" sz="1400" b="0" strike="noStrike" spc="-1" dirty="0">
              <a:solidFill>
                <a:srgbClr val="000000"/>
              </a:solidFill>
              <a:latin typeface="Arial"/>
            </a:endParaRPr>
          </a:p>
          <a:p>
            <a:pPr>
              <a:lnSpc>
                <a:spcPct val="100000"/>
              </a:lnSpc>
              <a:spcBef>
                <a:spcPts val="1400"/>
              </a:spcBef>
              <a:buNone/>
              <a:tabLst>
                <a:tab pos="0" algn="l"/>
              </a:tabLst>
            </a:pPr>
            <a:r>
              <a:rPr lang="de-DE" sz="1400" b="0" strike="noStrike" spc="-1" dirty="0">
                <a:solidFill>
                  <a:srgbClr val="000000"/>
                </a:solidFill>
                <a:latin typeface="Arial"/>
              </a:rPr>
              <a:t>Bei der Evaluation der Transferprogramme werden je nach Konzeption und Zielsetzung – oft durch Interviews, Umfragen und Beobachtung – unterschiedliche Aspekte in den Blick genommen: </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Qualitätsbewertung des Transferprogramms</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Grad an Umsetzbarkeit in der Praxis </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Erfassung der </a:t>
            </a:r>
            <a:r>
              <a:rPr lang="de-DE" sz="1400" b="0" i="1" strike="noStrike" spc="-1" dirty="0" err="1">
                <a:solidFill>
                  <a:srgbClr val="000000"/>
                </a:solidFill>
                <a:latin typeface="Arial"/>
              </a:rPr>
              <a:t>implementation</a:t>
            </a:r>
            <a:r>
              <a:rPr lang="de-DE" sz="1400" b="0" i="1" strike="noStrike" spc="-1" dirty="0">
                <a:solidFill>
                  <a:srgbClr val="000000"/>
                </a:solidFill>
                <a:latin typeface="Arial"/>
              </a:rPr>
              <a:t> </a:t>
            </a:r>
            <a:r>
              <a:rPr lang="de-DE" sz="1400" b="0" i="1" strike="noStrike" spc="-1" dirty="0" err="1">
                <a:solidFill>
                  <a:srgbClr val="000000"/>
                </a:solidFill>
                <a:latin typeface="Arial"/>
              </a:rPr>
              <a:t>fidelity</a:t>
            </a:r>
            <a:r>
              <a:rPr lang="de-DE" sz="1400" b="0" i="1" strike="noStrike" spc="-1" dirty="0">
                <a:solidFill>
                  <a:srgbClr val="000000"/>
                </a:solidFill>
                <a:latin typeface="Arial"/>
              </a:rPr>
              <a:t> </a:t>
            </a:r>
            <a:r>
              <a:rPr lang="de-DE" sz="1400" b="0" strike="noStrike" spc="-1" dirty="0">
                <a:solidFill>
                  <a:srgbClr val="000000"/>
                </a:solidFill>
                <a:latin typeface="Arial"/>
              </a:rPr>
              <a:t>– </a:t>
            </a:r>
            <a:r>
              <a:rPr lang="de-DE" sz="1400" b="0" strike="noStrike" spc="-1" dirty="0" err="1">
                <a:solidFill>
                  <a:srgbClr val="000000"/>
                </a:solidFill>
                <a:latin typeface="Arial"/>
              </a:rPr>
              <a:t>praktiker</a:t>
            </a:r>
            <a:r>
              <a:rPr lang="de-DE" sz="1400" b="0" strike="noStrike" spc="-1" dirty="0">
                <a:solidFill>
                  <a:srgbClr val="000000"/>
                </a:solidFill>
                <a:latin typeface="Arial"/>
              </a:rPr>
              <a:t>*innenseitige Umsetzungstreue einer vermittelten Methode auf lange Sicht </a:t>
            </a:r>
          </a:p>
          <a:p>
            <a:pPr marL="285840" indent="-285840">
              <a:lnSpc>
                <a:spcPct val="100000"/>
              </a:lnSpc>
              <a:spcBef>
                <a:spcPts val="1400"/>
              </a:spcBef>
              <a:buClr>
                <a:srgbClr val="000000"/>
              </a:buClr>
              <a:buFont typeface="Arial"/>
              <a:buChar char="•"/>
              <a:tabLst>
                <a:tab pos="0" algn="l"/>
              </a:tabLst>
            </a:pPr>
            <a:r>
              <a:rPr lang="de-DE" sz="1400" b="0" strike="noStrike" spc="-1" dirty="0">
                <a:solidFill>
                  <a:srgbClr val="000000"/>
                </a:solidFill>
                <a:latin typeface="Arial"/>
              </a:rPr>
              <a:t>Inhaltsanalytische Auswertung der Leistungen der Teilnehmenden, beispielsweise im Fall einer problemorientierten Gruppenaufgabe </a:t>
            </a: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203" name="PlaceHolder 3"/>
          <p:cNvSpPr>
            <a:spLocks noGrp="1"/>
          </p:cNvSpPr>
          <p:nvPr>
            <p:ph type="ftr" idx="24"/>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sp>
        <p:nvSpPr>
          <p:cNvPr id="5" name="PlaceHolder 4"/>
          <p:cNvSpPr>
            <a:spLocks noGrp="1"/>
          </p:cNvSpPr>
          <p:nvPr>
            <p:ph type="sldNum" idx="3"/>
          </p:nvPr>
        </p:nvSpPr>
        <p:spPr/>
        <p:txBody>
          <a:bodyPr/>
          <a:lstStyle/>
          <a:p>
            <a:fld id="{33959295-D2F8-4082-99E3-262F88BCF1EA}" type="slidenum">
              <a:t>19</a:t>
            </a:fld>
            <a:endParaRPr/>
          </a:p>
        </p:txBody>
      </p:sp>
      <p:pic>
        <p:nvPicPr>
          <p:cNvPr id="6" name="Picture 13">
            <a:extLst>
              <a:ext uri="{FF2B5EF4-FFF2-40B4-BE49-F238E27FC236}">
                <a16:creationId xmlns:a16="http://schemas.microsoft.com/office/drawing/2014/main" id="{0374B95B-7F13-469C-9FA1-4D937395D631}"/>
              </a:ext>
            </a:extLst>
          </p:cNvPr>
          <p:cNvPicPr/>
          <p:nvPr/>
        </p:nvPicPr>
        <p:blipFill>
          <a:blip r:embed="rId3"/>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4043D91-DAF2-4517-B18B-5BDE37CB7434}"/>
              </a:ext>
            </a:extLst>
          </p:cNvPr>
          <p:cNvSpPr/>
          <p:nvPr/>
        </p:nvSpPr>
        <p:spPr>
          <a:xfrm>
            <a:off x="288925" y="1024864"/>
            <a:ext cx="8566150" cy="988043"/>
          </a:xfrm>
          <a:prstGeom prst="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endParaRPr lang="de-DE" sz="1400" dirty="0" err="1"/>
          </a:p>
        </p:txBody>
      </p:sp>
      <p:sp>
        <p:nvSpPr>
          <p:cNvPr id="2" name="Titel 1">
            <a:extLst>
              <a:ext uri="{FF2B5EF4-FFF2-40B4-BE49-F238E27FC236}">
                <a16:creationId xmlns:a16="http://schemas.microsoft.com/office/drawing/2014/main" id="{DBADFF00-8BF1-444A-9863-73FCE7FB8DF3}"/>
              </a:ext>
            </a:extLst>
          </p:cNvPr>
          <p:cNvSpPr>
            <a:spLocks noGrp="1"/>
          </p:cNvSpPr>
          <p:nvPr>
            <p:ph type="title"/>
          </p:nvPr>
        </p:nvSpPr>
        <p:spPr/>
        <p:txBody>
          <a:bodyPr/>
          <a:lstStyle/>
          <a:p>
            <a:r>
              <a:rPr lang="de-DE" dirty="0"/>
              <a:t>Ausgangspunkt und Gegenstand dieses Workshops </a:t>
            </a:r>
          </a:p>
        </p:txBody>
      </p:sp>
      <p:sp>
        <p:nvSpPr>
          <p:cNvPr id="3" name="Inhaltsplatzhalter 2">
            <a:extLst>
              <a:ext uri="{FF2B5EF4-FFF2-40B4-BE49-F238E27FC236}">
                <a16:creationId xmlns:a16="http://schemas.microsoft.com/office/drawing/2014/main" id="{2D0564E7-FFF2-4D4C-BA0B-078490FB5D6B}"/>
              </a:ext>
            </a:extLst>
          </p:cNvPr>
          <p:cNvSpPr>
            <a:spLocks noGrp="1"/>
          </p:cNvSpPr>
          <p:nvPr>
            <p:ph idx="1"/>
          </p:nvPr>
        </p:nvSpPr>
        <p:spPr/>
        <p:txBody>
          <a:bodyPr/>
          <a:lstStyle/>
          <a:p>
            <a:pPr algn="ctr"/>
            <a:r>
              <a:rPr lang="de-DE" dirty="0"/>
              <a:t>Gegenstand dieses Workshops sind effektive Methoden des Wissenstransfers und des Dialogs, die auch im Bereich des Community Buildings von Relevanz sein können. Ziel ist es letztlich, einen Diskurs zu Erfolgsfaktoren des Wissenstransfers und Community Buildings anzuregen und diesbezüglich unterschiedliche Perspektiven innerhalb des Workshops zur Geltung kommen zu lassen. </a:t>
            </a:r>
          </a:p>
          <a:p>
            <a:endParaRPr lang="de-DE" dirty="0"/>
          </a:p>
          <a:p>
            <a:r>
              <a:rPr lang="de-DE" dirty="0"/>
              <a:t>Der Workshop basiert auf Erkenntnissen aus dem Verbundprojekt </a:t>
            </a:r>
            <a:r>
              <a:rPr lang="de-DE" dirty="0" err="1"/>
              <a:t>ReTransfer</a:t>
            </a:r>
            <a:r>
              <a:rPr lang="de-DE" dirty="0"/>
              <a:t>. Im Zentrum stehen hier:</a:t>
            </a:r>
          </a:p>
          <a:p>
            <a:pPr marL="285750" indent="-285750">
              <a:buFont typeface="Arial" panose="020B0604020202020204" pitchFamily="34" charset="0"/>
              <a:buChar char="•"/>
            </a:pPr>
            <a:r>
              <a:rPr lang="de-DE" dirty="0"/>
              <a:t>Wege des wirksamen Wissens- und Erfahrungstransfers zwischen Bildungsforschung und Bildungspraxis</a:t>
            </a:r>
          </a:p>
          <a:p>
            <a:pPr marL="285750" indent="-285750">
              <a:buFont typeface="Arial" panose="020B0604020202020204" pitchFamily="34" charset="0"/>
              <a:buChar char="•"/>
            </a:pPr>
            <a:r>
              <a:rPr lang="de-DE" dirty="0"/>
              <a:t>Gelingensbedingungen für Transfer- und Dialoginitiativen zwischen Forschung und Praxis sowie für nachhaltigen Wissensaustausch zwischen Praktiker*innen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83C0B986-DB99-432B-9EAC-677C517A360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D5EE1DFD-0947-4D2A-9CF5-5B3EDFC411B7}"/>
              </a:ext>
            </a:extLst>
          </p:cNvPr>
          <p:cNvSpPr>
            <a:spLocks noGrp="1"/>
          </p:cNvSpPr>
          <p:nvPr>
            <p:ph type="sldNum" sz="quarter" idx="12"/>
          </p:nvPr>
        </p:nvSpPr>
        <p:spPr/>
        <p:txBody>
          <a:bodyPr/>
          <a:lstStyle/>
          <a:p>
            <a:fld id="{6067E78E-13C7-4BF7-8118-BF1621604904}" type="slidenum">
              <a:rPr lang="de-DE" smtClean="0"/>
              <a:t>2</a:t>
            </a:fld>
            <a:endParaRPr lang="de-DE"/>
          </a:p>
        </p:txBody>
      </p:sp>
      <p:pic>
        <p:nvPicPr>
          <p:cNvPr id="8" name="Grafik 7">
            <a:extLst>
              <a:ext uri="{FF2B5EF4-FFF2-40B4-BE49-F238E27FC236}">
                <a16:creationId xmlns:a16="http://schemas.microsoft.com/office/drawing/2014/main" id="{87EFEDD0-0D40-4410-B121-C09653CBC1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33" y="1311661"/>
            <a:ext cx="1031082" cy="1031082"/>
          </a:xfrm>
          <a:prstGeom prst="rect">
            <a:avLst/>
          </a:prstGeom>
        </p:spPr>
      </p:pic>
      <p:pic>
        <p:nvPicPr>
          <p:cNvPr id="9" name="Picture 13">
            <a:extLst>
              <a:ext uri="{FF2B5EF4-FFF2-40B4-BE49-F238E27FC236}">
                <a16:creationId xmlns:a16="http://schemas.microsoft.com/office/drawing/2014/main" id="{B493DDC4-B58C-4405-8662-F342D2F1AEF5}"/>
              </a:ext>
            </a:extLst>
          </p:cNvPr>
          <p:cNvPicPr/>
          <p:nvPr/>
        </p:nvPicPr>
        <p:blipFill>
          <a:blip r:embed="rId3"/>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39311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289080" y="3600"/>
            <a:ext cx="6505200" cy="705600"/>
          </a:xfrm>
          <a:prstGeom prst="rect">
            <a:avLst/>
          </a:prstGeom>
          <a:noFill/>
          <a:ln w="0">
            <a:noFill/>
          </a:ln>
        </p:spPr>
        <p:txBody>
          <a:bodyPr lIns="0" tIns="0" rIns="0" bIns="0" anchor="ctr">
            <a:noAutofit/>
          </a:bodyPr>
          <a:lstStyle/>
          <a:p>
            <a:r>
              <a:rPr lang="de-DE" sz="2000" spc="-1" dirty="0">
                <a:solidFill>
                  <a:srgbClr val="000000"/>
                </a:solidFill>
              </a:rPr>
              <a:t>Auswertung: Erste Erkenntnisse</a:t>
            </a:r>
            <a:br>
              <a:rPr lang="de-DE" sz="2000" spc="-1" dirty="0">
                <a:solidFill>
                  <a:srgbClr val="000000"/>
                </a:solidFill>
              </a:rPr>
            </a:br>
            <a:r>
              <a:rPr lang="de-DE" sz="2000" spc="-1" dirty="0">
                <a:solidFill>
                  <a:srgbClr val="000000"/>
                </a:solidFill>
              </a:rPr>
              <a:t>Bewährte Methoden in der Transfergestaltung</a:t>
            </a:r>
            <a:endParaRPr lang="de-DE" sz="2000" b="0" strike="noStrike" spc="-1" dirty="0">
              <a:solidFill>
                <a:srgbClr val="000000"/>
              </a:solidFill>
              <a:latin typeface="Arial"/>
            </a:endParaRPr>
          </a:p>
        </p:txBody>
      </p:sp>
      <p:sp>
        <p:nvSpPr>
          <p:cNvPr id="192"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500" b="1" strike="noStrike" spc="-1" dirty="0">
                <a:solidFill>
                  <a:schemeClr val="accent4">
                    <a:lumMod val="60000"/>
                    <a:lumOff val="40000"/>
                  </a:schemeClr>
                </a:solidFill>
                <a:latin typeface="Arial"/>
              </a:rPr>
              <a:t>Zur methodischen Konzeption eines Transferprogramms</a:t>
            </a:r>
            <a:endParaRPr lang="de-DE" sz="1500" b="0" strike="noStrike" spc="-1" dirty="0">
              <a:solidFill>
                <a:srgbClr val="000000"/>
              </a:solidFill>
              <a:latin typeface="Arial"/>
            </a:endParaRPr>
          </a:p>
          <a:p>
            <a:pPr>
              <a:lnSpc>
                <a:spcPct val="100000"/>
              </a:lnSpc>
              <a:spcBef>
                <a:spcPts val="1400"/>
              </a:spcBef>
              <a:buNone/>
              <a:tabLst>
                <a:tab pos="0" algn="l"/>
              </a:tabLst>
            </a:pPr>
            <a:r>
              <a:rPr lang="de-DE" sz="1400" b="0" strike="noStrike" spc="-1" dirty="0">
                <a:solidFill>
                  <a:srgbClr val="000000"/>
                </a:solidFill>
                <a:latin typeface="Arial"/>
              </a:rPr>
              <a:t>An unterschiedlichen Stellen wird in Bezug auf die methodische Ausgestaltung eines Transferprogramms argumentiert, dass die bisherige Forschung eine Methodenkombination als effektiveren Weg vorschlägt:</a:t>
            </a: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193" name="PlaceHolder 3"/>
          <p:cNvSpPr>
            <a:spLocks noGrp="1"/>
          </p:cNvSpPr>
          <p:nvPr>
            <p:ph type="ftr" idx="22"/>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pic>
        <p:nvPicPr>
          <p:cNvPr id="194" name="Grafik 6" descr="Anführungszeichen"/>
          <p:cNvPicPr/>
          <p:nvPr/>
        </p:nvPicPr>
        <p:blipFill>
          <a:blip r:embed="rId3"/>
          <a:stretch/>
        </p:blipFill>
        <p:spPr>
          <a:xfrm>
            <a:off x="426420" y="2452680"/>
            <a:ext cx="914040" cy="914040"/>
          </a:xfrm>
          <a:prstGeom prst="rect">
            <a:avLst/>
          </a:prstGeom>
          <a:ln w="0">
            <a:noFill/>
          </a:ln>
        </p:spPr>
      </p:pic>
      <p:sp>
        <p:nvSpPr>
          <p:cNvPr id="195" name="Textfeld 8"/>
          <p:cNvSpPr/>
          <p:nvPr/>
        </p:nvSpPr>
        <p:spPr>
          <a:xfrm>
            <a:off x="977160" y="2889249"/>
            <a:ext cx="7553520" cy="182614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spcBef>
                <a:spcPts val="799"/>
              </a:spcBef>
              <a:buNone/>
            </a:pPr>
            <a:r>
              <a:rPr lang="de-DE" sz="1400" b="0" i="1" strike="noStrike" spc="-1" dirty="0">
                <a:solidFill>
                  <a:srgbClr val="000000"/>
                </a:solidFill>
                <a:latin typeface="Arial"/>
              </a:rPr>
              <a:t>Drawing on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evidence</a:t>
            </a:r>
            <a:r>
              <a:rPr lang="de-DE" sz="1400" b="0" i="1" strike="noStrike" spc="-1" dirty="0">
                <a:solidFill>
                  <a:srgbClr val="000000"/>
                </a:solidFill>
                <a:latin typeface="Arial"/>
              </a:rPr>
              <a:t> </a:t>
            </a:r>
            <a:r>
              <a:rPr lang="de-DE" sz="1400" b="0" i="1" strike="noStrike" spc="-1" dirty="0" err="1">
                <a:solidFill>
                  <a:srgbClr val="000000"/>
                </a:solidFill>
                <a:latin typeface="Arial"/>
              </a:rPr>
              <a:t>demonstrating</a:t>
            </a:r>
            <a:r>
              <a:rPr lang="de-DE" sz="1400" b="0" i="1" strike="noStrike" spc="-1" dirty="0">
                <a:solidFill>
                  <a:srgbClr val="000000"/>
                </a:solidFill>
                <a:latin typeface="Arial"/>
              </a:rPr>
              <a:t> </a:t>
            </a:r>
            <a:r>
              <a:rPr lang="de-DE" sz="1400" b="0" i="1" strike="noStrike" spc="-1" dirty="0" err="1">
                <a:solidFill>
                  <a:srgbClr val="000000"/>
                </a:solidFill>
                <a:latin typeface="Arial"/>
              </a:rPr>
              <a:t>that</a:t>
            </a:r>
            <a:r>
              <a:rPr lang="de-DE" sz="1400" b="0" i="1" strike="noStrike" spc="-1" dirty="0">
                <a:solidFill>
                  <a:srgbClr val="000000"/>
                </a:solidFill>
                <a:latin typeface="Arial"/>
              </a:rPr>
              <a:t> a </a:t>
            </a:r>
            <a:r>
              <a:rPr lang="de-DE" sz="1400" b="0" i="1" strike="noStrike" spc="-1" dirty="0" err="1">
                <a:solidFill>
                  <a:srgbClr val="000000"/>
                </a:solidFill>
                <a:latin typeface="Arial"/>
              </a:rPr>
              <a:t>multifaceted</a:t>
            </a:r>
            <a:r>
              <a:rPr lang="de-DE" sz="1400" b="0" i="1" strike="noStrike" spc="-1" dirty="0">
                <a:solidFill>
                  <a:srgbClr val="000000"/>
                </a:solidFill>
                <a:latin typeface="Arial"/>
              </a:rPr>
              <a:t> </a:t>
            </a:r>
            <a:r>
              <a:rPr lang="de-DE" sz="1400" b="0" i="1" strike="noStrike" spc="-1" dirty="0" err="1">
                <a:solidFill>
                  <a:srgbClr val="000000"/>
                </a:solidFill>
                <a:latin typeface="Arial"/>
              </a:rPr>
              <a:t>approach</a:t>
            </a:r>
            <a:r>
              <a:rPr lang="de-DE" sz="1400" b="0" i="1" strike="noStrike" spc="-1" dirty="0">
                <a:solidFill>
                  <a:srgbClr val="000000"/>
                </a:solidFill>
                <a:latin typeface="Arial"/>
              </a:rPr>
              <a:t> </a:t>
            </a:r>
            <a:r>
              <a:rPr lang="de-DE" sz="1400" b="0" i="1" strike="noStrike" spc="-1" dirty="0" err="1">
                <a:solidFill>
                  <a:srgbClr val="000000"/>
                </a:solidFill>
                <a:latin typeface="Arial"/>
              </a:rPr>
              <a:t>is</a:t>
            </a:r>
            <a:r>
              <a:rPr lang="de-DE" sz="1400" b="0" i="1" strike="noStrike" spc="-1" dirty="0">
                <a:solidFill>
                  <a:srgbClr val="000000"/>
                </a:solidFill>
                <a:latin typeface="Arial"/>
              </a:rPr>
              <a:t> </a:t>
            </a:r>
            <a:r>
              <a:rPr lang="de-DE" sz="1400" b="0" i="1" strike="noStrike" spc="-1" dirty="0" err="1">
                <a:solidFill>
                  <a:srgbClr val="000000"/>
                </a:solidFill>
                <a:latin typeface="Arial"/>
              </a:rPr>
              <a:t>more</a:t>
            </a:r>
            <a:r>
              <a:rPr lang="de-DE" sz="1400" b="0" i="1" strike="noStrike" spc="-1" dirty="0">
                <a:solidFill>
                  <a:srgbClr val="000000"/>
                </a:solidFill>
                <a:latin typeface="Arial"/>
              </a:rPr>
              <a:t> </a:t>
            </a:r>
            <a:r>
              <a:rPr lang="de-DE" sz="1400" b="0" i="1" strike="noStrike" spc="-1" dirty="0" err="1">
                <a:solidFill>
                  <a:srgbClr val="000000"/>
                </a:solidFill>
                <a:latin typeface="Arial"/>
              </a:rPr>
              <a:t>effective</a:t>
            </a:r>
            <a:r>
              <a:rPr lang="de-DE" sz="1400" b="0" i="1" strike="noStrike" spc="-1" dirty="0">
                <a:solidFill>
                  <a:srgbClr val="000000"/>
                </a:solidFill>
                <a:latin typeface="Arial"/>
              </a:rPr>
              <a:t> </a:t>
            </a:r>
            <a:r>
              <a:rPr lang="de-DE" sz="1400" b="0" i="1" strike="noStrike" spc="-1" dirty="0" err="1">
                <a:solidFill>
                  <a:srgbClr val="000000"/>
                </a:solidFill>
                <a:latin typeface="Arial"/>
              </a:rPr>
              <a:t>than</a:t>
            </a:r>
            <a:r>
              <a:rPr lang="de-DE" sz="1400" b="0" i="1" strike="noStrike" spc="-1" dirty="0">
                <a:solidFill>
                  <a:srgbClr val="000000"/>
                </a:solidFill>
                <a:latin typeface="Arial"/>
              </a:rPr>
              <a:t> </a:t>
            </a:r>
            <a:r>
              <a:rPr lang="de-DE" sz="1400" b="0" i="1" strike="noStrike" spc="-1" dirty="0" err="1">
                <a:solidFill>
                  <a:srgbClr val="000000"/>
                </a:solidFill>
                <a:latin typeface="Arial"/>
              </a:rPr>
              <a:t>single</a:t>
            </a:r>
            <a:r>
              <a:rPr lang="de-DE" sz="1400" b="0" i="1" strike="noStrike" spc="-1" dirty="0">
                <a:solidFill>
                  <a:srgbClr val="000000"/>
                </a:solidFill>
                <a:latin typeface="Arial"/>
              </a:rPr>
              <a:t> </a:t>
            </a:r>
            <a:r>
              <a:rPr lang="de-DE" sz="1400" b="0" i="1" strike="noStrike" spc="-1" dirty="0" err="1">
                <a:solidFill>
                  <a:srgbClr val="000000"/>
                </a:solidFill>
                <a:latin typeface="Arial"/>
              </a:rPr>
              <a:t>strategy</a:t>
            </a:r>
            <a:r>
              <a:rPr lang="de-DE" sz="1400" b="0" i="1" strike="noStrike" spc="-1" dirty="0">
                <a:solidFill>
                  <a:srgbClr val="000000"/>
                </a:solidFill>
                <a:latin typeface="Arial"/>
              </a:rPr>
              <a:t> </a:t>
            </a:r>
            <a:r>
              <a:rPr lang="de-DE" sz="1400" b="0" i="1" strike="noStrike" spc="-1" dirty="0" err="1">
                <a:solidFill>
                  <a:srgbClr val="000000"/>
                </a:solidFill>
                <a:latin typeface="Arial"/>
              </a:rPr>
              <a:t>interventions</a:t>
            </a:r>
            <a:r>
              <a:rPr lang="de-DE" sz="1400" b="0" i="1" strike="noStrike" spc="-1" dirty="0">
                <a:solidFill>
                  <a:srgbClr val="000000"/>
                </a:solidFill>
                <a:latin typeface="Arial"/>
              </a:rPr>
              <a:t> (Grimshaw et al. 2012), </a:t>
            </a:r>
            <a:r>
              <a:rPr lang="de-DE" sz="1400" b="0" i="1" strike="noStrike" spc="-1" dirty="0" err="1">
                <a:solidFill>
                  <a:srgbClr val="000000"/>
                </a:solidFill>
                <a:latin typeface="Arial"/>
              </a:rPr>
              <a:t>the</a:t>
            </a:r>
            <a:r>
              <a:rPr lang="de-DE" sz="1400" b="0" i="1" strike="noStrike" spc="-1" dirty="0">
                <a:solidFill>
                  <a:srgbClr val="000000"/>
                </a:solidFill>
                <a:latin typeface="Arial"/>
              </a:rPr>
              <a:t> CSI </a:t>
            </a:r>
            <a:r>
              <a:rPr lang="de-DE" sz="1400" b="0" i="1" strike="noStrike" spc="-1" dirty="0" err="1">
                <a:solidFill>
                  <a:srgbClr val="000000"/>
                </a:solidFill>
                <a:latin typeface="Arial"/>
              </a:rPr>
              <a:t>team</a:t>
            </a:r>
            <a:r>
              <a:rPr lang="de-DE" sz="1400" b="0" i="1" strike="noStrike" spc="-1" dirty="0">
                <a:solidFill>
                  <a:srgbClr val="000000"/>
                </a:solidFill>
                <a:latin typeface="Arial"/>
              </a:rPr>
              <a:t> </a:t>
            </a:r>
            <a:r>
              <a:rPr lang="de-DE" sz="1400" b="0" i="1" strike="noStrike" spc="-1" dirty="0" err="1">
                <a:solidFill>
                  <a:srgbClr val="000000"/>
                </a:solidFill>
                <a:latin typeface="Arial"/>
              </a:rPr>
              <a:t>developed</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multi-</a:t>
            </a:r>
            <a:r>
              <a:rPr lang="de-DE" sz="1400" b="0" i="1" strike="noStrike" spc="-1" dirty="0" err="1">
                <a:solidFill>
                  <a:srgbClr val="000000"/>
                </a:solidFill>
                <a:latin typeface="Arial"/>
              </a:rPr>
              <a:t>faceted</a:t>
            </a:r>
            <a:r>
              <a:rPr lang="de-DE" sz="1400" b="0" i="1" strike="noStrike" spc="-1" dirty="0">
                <a:solidFill>
                  <a:srgbClr val="000000"/>
                </a:solidFill>
                <a:latin typeface="Arial"/>
              </a:rPr>
              <a:t> CSI </a:t>
            </a:r>
            <a:r>
              <a:rPr lang="de-DE" sz="1400" b="0" i="1" strike="noStrike" spc="-1" dirty="0" err="1">
                <a:solidFill>
                  <a:srgbClr val="000000"/>
                </a:solidFill>
                <a:latin typeface="Arial"/>
              </a:rPr>
              <a:t>model</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evidence-based</a:t>
            </a:r>
            <a:r>
              <a:rPr lang="de-DE" sz="1400" b="0" i="1" strike="noStrike" spc="-1" dirty="0">
                <a:solidFill>
                  <a:srgbClr val="000000"/>
                </a:solidFill>
                <a:latin typeface="Arial"/>
              </a:rPr>
              <a:t> </a:t>
            </a:r>
            <a:r>
              <a:rPr lang="de-DE" sz="1400" b="0" i="1" strike="noStrike" spc="-1" dirty="0" err="1">
                <a:solidFill>
                  <a:srgbClr val="000000"/>
                </a:solidFill>
                <a:latin typeface="Arial"/>
              </a:rPr>
              <a:t>wound</a:t>
            </a:r>
            <a:r>
              <a:rPr lang="de-DE" sz="1400" b="0" i="1" strike="noStrike" spc="-1" dirty="0">
                <a:solidFill>
                  <a:srgbClr val="000000"/>
                </a:solidFill>
                <a:latin typeface="Arial"/>
              </a:rPr>
              <a:t> </a:t>
            </a:r>
            <a:r>
              <a:rPr lang="de-DE" sz="1400" b="0" i="1" strike="noStrike" spc="-1" dirty="0" err="1">
                <a:solidFill>
                  <a:srgbClr val="000000"/>
                </a:solidFill>
                <a:latin typeface="Arial"/>
              </a:rPr>
              <a:t>management</a:t>
            </a:r>
            <a:r>
              <a:rPr lang="de-DE" sz="1400" b="0" i="1" strike="noStrike" spc="-1" dirty="0">
                <a:solidFill>
                  <a:srgbClr val="000000"/>
                </a:solidFill>
                <a:latin typeface="Arial"/>
              </a:rPr>
              <a:t>. The </a:t>
            </a:r>
            <a:r>
              <a:rPr lang="de-DE" sz="1400" b="0" i="1" strike="noStrike" spc="-1" dirty="0" err="1">
                <a:solidFill>
                  <a:srgbClr val="000000"/>
                </a:solidFill>
                <a:latin typeface="Arial"/>
              </a:rPr>
              <a:t>strategies</a:t>
            </a:r>
            <a:r>
              <a:rPr lang="de-DE" sz="1400" b="0" i="1" strike="noStrike" spc="-1" dirty="0">
                <a:solidFill>
                  <a:srgbClr val="000000"/>
                </a:solidFill>
                <a:latin typeface="Arial"/>
              </a:rPr>
              <a:t> </a:t>
            </a:r>
            <a:r>
              <a:rPr lang="de-DE" sz="1400" b="0" i="1" strike="noStrike" spc="-1" dirty="0" err="1">
                <a:solidFill>
                  <a:srgbClr val="000000"/>
                </a:solidFill>
                <a:latin typeface="Arial"/>
              </a:rPr>
              <a:t>that</a:t>
            </a:r>
            <a:r>
              <a:rPr lang="de-DE" sz="1400" b="0" i="1" strike="noStrike" spc="-1" dirty="0">
                <a:solidFill>
                  <a:srgbClr val="000000"/>
                </a:solidFill>
                <a:latin typeface="Arial"/>
              </a:rPr>
              <a:t> </a:t>
            </a:r>
            <a:r>
              <a:rPr lang="de-DE" sz="1400" b="0" i="1" strike="noStrike" spc="-1" dirty="0" err="1">
                <a:solidFill>
                  <a:srgbClr val="000000"/>
                </a:solidFill>
                <a:latin typeface="Arial"/>
              </a:rPr>
              <a:t>constituted</a:t>
            </a:r>
            <a:r>
              <a:rPr lang="de-DE" sz="1400" b="0" i="1" strike="noStrike" spc="-1" dirty="0">
                <a:solidFill>
                  <a:srgbClr val="000000"/>
                </a:solidFill>
                <a:latin typeface="Arial"/>
              </a:rPr>
              <a:t> </a:t>
            </a:r>
            <a:r>
              <a:rPr lang="de-DE" sz="1400" b="0" i="1" strike="noStrike" spc="-1" dirty="0" err="1">
                <a:solidFill>
                  <a:srgbClr val="000000"/>
                </a:solidFill>
                <a:latin typeface="Arial"/>
              </a:rPr>
              <a:t>this</a:t>
            </a:r>
            <a:r>
              <a:rPr lang="de-DE" sz="1400" b="0" i="1" strike="noStrike" spc="-1" dirty="0">
                <a:solidFill>
                  <a:srgbClr val="000000"/>
                </a:solidFill>
                <a:latin typeface="Arial"/>
              </a:rPr>
              <a:t> </a:t>
            </a:r>
            <a:r>
              <a:rPr lang="de-DE" sz="1400" b="0" i="1" strike="noStrike" spc="-1" dirty="0" err="1">
                <a:solidFill>
                  <a:srgbClr val="000000"/>
                </a:solidFill>
                <a:latin typeface="Arial"/>
              </a:rPr>
              <a:t>intervention</a:t>
            </a:r>
            <a:r>
              <a:rPr lang="de-DE" sz="1400" b="0" i="1" strike="noStrike" spc="-1" dirty="0">
                <a:solidFill>
                  <a:srgbClr val="000000"/>
                </a:solidFill>
                <a:latin typeface="Arial"/>
              </a:rPr>
              <a:t> </a:t>
            </a:r>
            <a:r>
              <a:rPr lang="de-DE" sz="1400" b="0" i="1" strike="noStrike" spc="-1" dirty="0" err="1">
                <a:solidFill>
                  <a:srgbClr val="000000"/>
                </a:solidFill>
                <a:latin typeface="Arial"/>
              </a:rPr>
              <a:t>included</a:t>
            </a:r>
            <a:r>
              <a:rPr lang="de-DE" sz="1400" b="0" i="1" strike="noStrike" spc="-1" dirty="0">
                <a:solidFill>
                  <a:srgbClr val="000000"/>
                </a:solidFill>
                <a:latin typeface="Arial"/>
              </a:rPr>
              <a:t> </a:t>
            </a:r>
            <a:r>
              <a:rPr lang="de-DE" sz="1400" b="0" i="1" strike="noStrike" spc="-1" dirty="0" err="1">
                <a:solidFill>
                  <a:srgbClr val="000000"/>
                </a:solidFill>
                <a:latin typeface="Arial"/>
              </a:rPr>
              <a:t>use</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local</a:t>
            </a:r>
            <a:r>
              <a:rPr lang="de-DE" sz="1400" b="0" i="1" strike="noStrike" spc="-1" dirty="0">
                <a:solidFill>
                  <a:srgbClr val="000000"/>
                </a:solidFill>
                <a:latin typeface="Arial"/>
              </a:rPr>
              <a:t> </a:t>
            </a:r>
            <a:r>
              <a:rPr lang="de-DE" sz="1400" b="0" i="1" strike="noStrike" spc="-1" dirty="0" err="1">
                <a:solidFill>
                  <a:srgbClr val="000000"/>
                </a:solidFill>
                <a:latin typeface="Arial"/>
              </a:rPr>
              <a:t>champions</a:t>
            </a:r>
            <a:r>
              <a:rPr lang="de-DE" sz="1400" b="0" i="1" strike="noStrike" spc="-1" dirty="0">
                <a:solidFill>
                  <a:srgbClr val="000000"/>
                </a:solidFill>
                <a:latin typeface="Arial"/>
              </a:rPr>
              <a:t>, </a:t>
            </a:r>
            <a:r>
              <a:rPr lang="de-DE" sz="1400" b="0" i="1" strike="noStrike" spc="-1" dirty="0" err="1">
                <a:solidFill>
                  <a:srgbClr val="000000"/>
                </a:solidFill>
                <a:latin typeface="Arial"/>
              </a:rPr>
              <a:t>both</a:t>
            </a:r>
            <a:r>
              <a:rPr lang="de-DE" sz="1400" b="0" i="1" strike="noStrike" spc="-1" dirty="0">
                <a:solidFill>
                  <a:srgbClr val="000000"/>
                </a:solidFill>
                <a:latin typeface="Arial"/>
              </a:rPr>
              <a:t> </a:t>
            </a:r>
            <a:r>
              <a:rPr lang="de-DE" sz="1400" b="0" i="1" strike="noStrike" spc="-1" dirty="0" err="1">
                <a:solidFill>
                  <a:srgbClr val="000000"/>
                </a:solidFill>
                <a:latin typeface="Arial"/>
              </a:rPr>
              <a:t>group</a:t>
            </a:r>
            <a:r>
              <a:rPr lang="de-DE" sz="1400" b="0" i="1" strike="noStrike" spc="-1" dirty="0">
                <a:solidFill>
                  <a:srgbClr val="000000"/>
                </a:solidFill>
                <a:latin typeface="Arial"/>
              </a:rPr>
              <a:t> and </a:t>
            </a:r>
            <a:r>
              <a:rPr lang="de-DE" sz="1400" b="0" i="1" strike="noStrike" spc="-1" dirty="0" err="1">
                <a:solidFill>
                  <a:srgbClr val="000000"/>
                </a:solidFill>
                <a:latin typeface="Arial"/>
              </a:rPr>
              <a:t>one</a:t>
            </a:r>
            <a:r>
              <a:rPr lang="de-DE" sz="1400" b="0" i="1" strike="noStrike" spc="-1" dirty="0">
                <a:solidFill>
                  <a:srgbClr val="000000"/>
                </a:solidFill>
                <a:latin typeface="Arial"/>
              </a:rPr>
              <a:t>-on-</a:t>
            </a:r>
            <a:r>
              <a:rPr lang="de-DE" sz="1400" b="0" i="1" strike="noStrike" spc="-1" dirty="0" err="1">
                <a:solidFill>
                  <a:srgbClr val="000000"/>
                </a:solidFill>
                <a:latin typeface="Arial"/>
              </a:rPr>
              <a:t>one</a:t>
            </a:r>
            <a:r>
              <a:rPr lang="de-DE" sz="1400" b="0" i="1" strike="noStrike" spc="-1" dirty="0">
                <a:solidFill>
                  <a:srgbClr val="000000"/>
                </a:solidFill>
                <a:latin typeface="Arial"/>
              </a:rPr>
              <a:t> </a:t>
            </a:r>
            <a:r>
              <a:rPr lang="de-DE" sz="1400" b="0" i="1" strike="noStrike" spc="-1" dirty="0" err="1">
                <a:solidFill>
                  <a:srgbClr val="000000"/>
                </a:solidFill>
                <a:latin typeface="Arial"/>
              </a:rPr>
              <a:t>education</a:t>
            </a:r>
            <a:r>
              <a:rPr lang="de-DE" sz="1400" b="0" i="1" strike="noStrike" spc="-1" dirty="0">
                <a:solidFill>
                  <a:srgbClr val="000000"/>
                </a:solidFill>
                <a:latin typeface="Arial"/>
              </a:rPr>
              <a:t> and </a:t>
            </a:r>
            <a:r>
              <a:rPr lang="de-DE" sz="1400" b="0" i="1" strike="noStrike" spc="-1" dirty="0" err="1">
                <a:solidFill>
                  <a:srgbClr val="000000"/>
                </a:solidFill>
                <a:latin typeface="Arial"/>
              </a:rPr>
              <a:t>skills</a:t>
            </a:r>
            <a:r>
              <a:rPr lang="de-DE" sz="1400" b="0" i="1" strike="noStrike" spc="-1" dirty="0">
                <a:solidFill>
                  <a:srgbClr val="000000"/>
                </a:solidFill>
                <a:latin typeface="Arial"/>
              </a:rPr>
              <a:t> </a:t>
            </a:r>
            <a:r>
              <a:rPr lang="de-DE" sz="1400" b="0" i="1" strike="noStrike" spc="-1" dirty="0" err="1">
                <a:solidFill>
                  <a:srgbClr val="000000"/>
                </a:solidFill>
                <a:latin typeface="Arial"/>
              </a:rPr>
              <a:t>development</a:t>
            </a:r>
            <a:r>
              <a:rPr lang="de-DE" sz="1400" b="0" i="1" strike="noStrike" spc="-1" dirty="0">
                <a:solidFill>
                  <a:srgbClr val="000000"/>
                </a:solidFill>
                <a:latin typeface="Arial"/>
              </a:rPr>
              <a:t> </a:t>
            </a:r>
            <a:r>
              <a:rPr lang="de-DE" sz="1400" b="0" i="1" strike="noStrike" spc="-1" dirty="0" err="1">
                <a:solidFill>
                  <a:srgbClr val="000000"/>
                </a:solidFill>
                <a:latin typeface="Arial"/>
              </a:rPr>
              <a:t>workshops</a:t>
            </a:r>
            <a:r>
              <a:rPr lang="de-DE" sz="1400" i="1" spc="-1" dirty="0">
                <a:solidFill>
                  <a:srgbClr val="000000"/>
                </a:solidFill>
                <a:latin typeface="Arial"/>
              </a:rPr>
              <a:t> </a:t>
            </a:r>
            <a:r>
              <a:rPr lang="de-DE" sz="1400" spc="-1" dirty="0">
                <a:solidFill>
                  <a:srgbClr val="000000"/>
                </a:solidFill>
                <a:latin typeface="Arial"/>
              </a:rPr>
              <a:t>[…]</a:t>
            </a:r>
            <a:r>
              <a:rPr lang="de-DE" sz="1400" b="0" i="1" strike="noStrike" spc="-1" dirty="0">
                <a:solidFill>
                  <a:srgbClr val="000000"/>
                </a:solidFill>
                <a:latin typeface="Arial"/>
              </a:rPr>
              <a:t>. Other </a:t>
            </a:r>
            <a:r>
              <a:rPr lang="de-DE" sz="1400" b="0" i="1" strike="noStrike" spc="-1" dirty="0" err="1">
                <a:solidFill>
                  <a:srgbClr val="000000"/>
                </a:solidFill>
                <a:latin typeface="Arial"/>
              </a:rPr>
              <a:t>strategies</a:t>
            </a:r>
            <a:r>
              <a:rPr lang="de-DE" sz="1400" b="0" i="1" strike="noStrike" spc="-1" dirty="0">
                <a:solidFill>
                  <a:srgbClr val="000000"/>
                </a:solidFill>
                <a:latin typeface="Arial"/>
              </a:rPr>
              <a:t> </a:t>
            </a:r>
            <a:r>
              <a:rPr lang="de-DE" sz="1400" b="0" i="1" strike="noStrike" spc="-1" dirty="0" err="1">
                <a:solidFill>
                  <a:srgbClr val="000000"/>
                </a:solidFill>
                <a:latin typeface="Arial"/>
              </a:rPr>
              <a:t>included</a:t>
            </a:r>
            <a:r>
              <a:rPr lang="de-DE" sz="1400" b="0" i="1" strike="noStrike" spc="-1" dirty="0">
                <a:solidFill>
                  <a:srgbClr val="000000"/>
                </a:solidFill>
                <a:latin typeface="Arial"/>
              </a:rPr>
              <a:t> </a:t>
            </a:r>
            <a:r>
              <a:rPr lang="de-DE" sz="1400" b="0" i="1" strike="noStrike" spc="-1" dirty="0" err="1">
                <a:solidFill>
                  <a:srgbClr val="000000"/>
                </a:solidFill>
                <a:latin typeface="Arial"/>
              </a:rPr>
              <a:t>problembased</a:t>
            </a:r>
            <a:r>
              <a:rPr lang="de-DE" sz="1400" b="0" i="1" strike="noStrike" spc="-1" dirty="0">
                <a:solidFill>
                  <a:srgbClr val="000000"/>
                </a:solidFill>
                <a:latin typeface="Arial"/>
              </a:rPr>
              <a:t> and </a:t>
            </a:r>
            <a:r>
              <a:rPr lang="de-DE" sz="1400" b="0" i="1" strike="noStrike" spc="-1" dirty="0" err="1">
                <a:solidFill>
                  <a:srgbClr val="000000"/>
                </a:solidFill>
                <a:latin typeface="Arial"/>
              </a:rPr>
              <a:t>peer</a:t>
            </a:r>
            <a:r>
              <a:rPr lang="de-DE" sz="1400" b="0" i="1" strike="noStrike" spc="-1" dirty="0">
                <a:solidFill>
                  <a:srgbClr val="000000"/>
                </a:solidFill>
                <a:latin typeface="Arial"/>
              </a:rPr>
              <a:t> </a:t>
            </a:r>
            <a:r>
              <a:rPr lang="de-DE" sz="1400" b="0" i="1" strike="noStrike" spc="-1" dirty="0" err="1">
                <a:solidFill>
                  <a:srgbClr val="000000"/>
                </a:solidFill>
                <a:latin typeface="Arial"/>
              </a:rPr>
              <a:t>learning</a:t>
            </a:r>
            <a:r>
              <a:rPr lang="de-DE" sz="1400" b="0" i="1" strike="noStrike" spc="-1" dirty="0">
                <a:solidFill>
                  <a:srgbClr val="000000"/>
                </a:solidFill>
                <a:latin typeface="Arial"/>
              </a:rPr>
              <a:t> </a:t>
            </a:r>
            <a:r>
              <a:rPr lang="de-DE" sz="1400" b="0" i="1" strike="noStrike" spc="-1" dirty="0" err="1">
                <a:solidFill>
                  <a:srgbClr val="000000"/>
                </a:solidFill>
                <a:latin typeface="Arial"/>
              </a:rPr>
              <a:t>opportunities</a:t>
            </a:r>
            <a:r>
              <a:rPr lang="de-DE" sz="1400" b="0" i="1" strike="noStrike" spc="-1" dirty="0">
                <a:solidFill>
                  <a:srgbClr val="000000"/>
                </a:solidFill>
                <a:latin typeface="Arial"/>
              </a:rPr>
              <a:t>, </a:t>
            </a:r>
            <a:r>
              <a:rPr lang="de-DE" sz="1400" b="0" i="1" strike="noStrike" spc="-1" dirty="0" err="1">
                <a:solidFill>
                  <a:srgbClr val="000000"/>
                </a:solidFill>
                <a:latin typeface="Arial"/>
              </a:rPr>
              <a:t>forming</a:t>
            </a:r>
            <a:r>
              <a:rPr lang="de-DE" sz="1400" b="0" i="1" strike="noStrike" spc="-1" dirty="0">
                <a:solidFill>
                  <a:srgbClr val="000000"/>
                </a:solidFill>
                <a:latin typeface="Arial"/>
              </a:rPr>
              <a:t> </a:t>
            </a:r>
            <a:r>
              <a:rPr lang="de-DE" sz="1400" b="0" i="1" strike="noStrike" spc="-1" dirty="0" err="1">
                <a:solidFill>
                  <a:srgbClr val="000000"/>
                </a:solidFill>
                <a:latin typeface="Arial"/>
              </a:rPr>
              <a:t>multidisciplinary</a:t>
            </a:r>
            <a:r>
              <a:rPr lang="de-DE" sz="1400" b="0" i="1" strike="noStrike" spc="-1" dirty="0">
                <a:solidFill>
                  <a:srgbClr val="000000"/>
                </a:solidFill>
                <a:latin typeface="Arial"/>
              </a:rPr>
              <a:t> and link </a:t>
            </a:r>
            <a:r>
              <a:rPr lang="de-DE" sz="1400" b="0" i="1" strike="noStrike" spc="-1" dirty="0" err="1">
                <a:solidFill>
                  <a:srgbClr val="000000"/>
                </a:solidFill>
                <a:latin typeface="Arial"/>
              </a:rPr>
              <a:t>clinician</a:t>
            </a:r>
            <a:r>
              <a:rPr lang="de-DE" sz="1400" b="0" i="1" strike="noStrike" spc="-1" dirty="0">
                <a:solidFill>
                  <a:srgbClr val="000000"/>
                </a:solidFill>
                <a:latin typeface="Arial"/>
              </a:rPr>
              <a:t> </a:t>
            </a:r>
            <a:r>
              <a:rPr lang="de-DE" sz="1400" b="0" i="1" strike="noStrike" spc="-1" dirty="0" err="1">
                <a:solidFill>
                  <a:srgbClr val="000000"/>
                </a:solidFill>
                <a:latin typeface="Arial"/>
              </a:rPr>
              <a:t>networks</a:t>
            </a:r>
            <a:r>
              <a:rPr lang="de-DE" sz="1400" b="0" i="1" strike="noStrike" spc="-1" dirty="0">
                <a:solidFill>
                  <a:srgbClr val="000000"/>
                </a:solidFill>
                <a:latin typeface="Arial"/>
              </a:rPr>
              <a:t>, […] </a:t>
            </a:r>
            <a:r>
              <a:rPr lang="de-DE" sz="1400" b="0" i="1" strike="noStrike" spc="-1" dirty="0" err="1">
                <a:solidFill>
                  <a:srgbClr val="000000"/>
                </a:solidFill>
                <a:latin typeface="Arial"/>
              </a:rPr>
              <a:t>audit</a:t>
            </a:r>
            <a:r>
              <a:rPr lang="de-DE" sz="1400" b="0" i="1" strike="noStrike" spc="-1" dirty="0">
                <a:solidFill>
                  <a:srgbClr val="000000"/>
                </a:solidFill>
                <a:latin typeface="Arial"/>
              </a:rPr>
              <a:t> and </a:t>
            </a:r>
            <a:r>
              <a:rPr lang="de-DE" sz="1400" b="0" i="1" strike="noStrike" spc="-1" dirty="0" err="1">
                <a:solidFill>
                  <a:srgbClr val="000000"/>
                </a:solidFill>
                <a:latin typeface="Arial"/>
              </a:rPr>
              <a:t>feedback</a:t>
            </a:r>
            <a:r>
              <a:rPr lang="de-DE" sz="1400" b="0" i="1" strike="noStrike" spc="-1" dirty="0">
                <a:solidFill>
                  <a:srgbClr val="000000"/>
                </a:solidFill>
                <a:latin typeface="Arial"/>
              </a:rPr>
              <a:t> </a:t>
            </a:r>
            <a:r>
              <a:rPr lang="de-DE" sz="1400" b="0" i="1" strike="noStrike" spc="-1" dirty="0" err="1">
                <a:solidFill>
                  <a:srgbClr val="000000"/>
                </a:solidFill>
                <a:latin typeface="Arial"/>
              </a:rPr>
              <a:t>cycles</a:t>
            </a:r>
            <a:r>
              <a:rPr lang="de-DE" sz="1400" b="0" i="1" strike="noStrike" spc="-1" dirty="0">
                <a:solidFill>
                  <a:srgbClr val="000000"/>
                </a:solidFill>
                <a:latin typeface="Arial"/>
              </a:rPr>
              <a:t>, […] </a:t>
            </a:r>
            <a:r>
              <a:rPr lang="de-DE" sz="1400" b="0" strike="noStrike" spc="-1" dirty="0">
                <a:solidFill>
                  <a:srgbClr val="000000"/>
                </a:solidFill>
                <a:latin typeface="Arial"/>
              </a:rPr>
              <a:t>(Edwards et. al. 2017, S. 4).</a:t>
            </a:r>
            <a:endParaRPr lang="de-DE" sz="1400" b="0" strike="noStrike" spc="-1" dirty="0">
              <a:solidFill>
                <a:srgbClr val="000000"/>
              </a:solidFill>
              <a:latin typeface="Calibri"/>
            </a:endParaRPr>
          </a:p>
          <a:p>
            <a:pPr>
              <a:lnSpc>
                <a:spcPct val="100000"/>
              </a:lnSpc>
              <a:spcBef>
                <a:spcPts val="799"/>
              </a:spcBef>
              <a:buNone/>
            </a:pPr>
            <a:endParaRPr lang="de-DE" sz="1400" b="0" strike="noStrike" spc="-1" dirty="0">
              <a:solidFill>
                <a:srgbClr val="000000"/>
              </a:solidFill>
              <a:latin typeface="Calibri"/>
            </a:endParaRPr>
          </a:p>
        </p:txBody>
      </p:sp>
      <p:sp>
        <p:nvSpPr>
          <p:cNvPr id="5" name="PlaceHolder 4"/>
          <p:cNvSpPr>
            <a:spLocks noGrp="1"/>
          </p:cNvSpPr>
          <p:nvPr>
            <p:ph type="sldNum" idx="3"/>
          </p:nvPr>
        </p:nvSpPr>
        <p:spPr/>
        <p:txBody>
          <a:bodyPr/>
          <a:lstStyle/>
          <a:p>
            <a:fld id="{363A3DF3-8F66-4898-A7E6-EF3E182B05D5}" type="slidenum">
              <a:t>20</a:t>
            </a:fld>
            <a:endParaRPr/>
          </a:p>
        </p:txBody>
      </p:sp>
      <p:pic>
        <p:nvPicPr>
          <p:cNvPr id="8" name="Picture 13">
            <a:extLst>
              <a:ext uri="{FF2B5EF4-FFF2-40B4-BE49-F238E27FC236}">
                <a16:creationId xmlns:a16="http://schemas.microsoft.com/office/drawing/2014/main" id="{988F6F91-E372-4101-BEDC-E7473083AA6C}"/>
              </a:ext>
            </a:extLst>
          </p:cNvPr>
          <p:cNvPicPr/>
          <p:nvPr/>
        </p:nvPicPr>
        <p:blipFill>
          <a:blip r:embed="rId4"/>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289080" y="0"/>
            <a:ext cx="5532600" cy="813240"/>
          </a:xfrm>
          <a:prstGeom prst="rect">
            <a:avLst/>
          </a:prstGeom>
          <a:noFill/>
          <a:ln w="0">
            <a:noFill/>
          </a:ln>
        </p:spPr>
        <p:txBody>
          <a:bodyPr lIns="0" tIns="0" rIns="0" bIns="0" anchor="ctr">
            <a:noAutofit/>
          </a:bodyPr>
          <a:lstStyle/>
          <a:p>
            <a:br>
              <a:rPr sz="2000" dirty="0"/>
            </a:br>
            <a:r>
              <a:rPr lang="de-DE" sz="2000" spc="-1" dirty="0">
                <a:solidFill>
                  <a:srgbClr val="000000"/>
                </a:solidFill>
              </a:rPr>
              <a:t>Auswertung: Erste Erkenntnisse</a:t>
            </a:r>
            <a:br>
              <a:rPr lang="de-DE" sz="2000" spc="-1" dirty="0">
                <a:solidFill>
                  <a:srgbClr val="000000"/>
                </a:solidFill>
              </a:rPr>
            </a:br>
            <a:r>
              <a:rPr lang="de-DE" sz="2000" spc="-1" dirty="0">
                <a:solidFill>
                  <a:srgbClr val="000000"/>
                </a:solidFill>
              </a:rPr>
              <a:t>Bewährte Methoden in der Transfergestaltung</a:t>
            </a:r>
            <a:endParaRPr lang="de-DE" sz="2000" b="0" strike="noStrike" spc="-1" dirty="0">
              <a:solidFill>
                <a:srgbClr val="000000"/>
              </a:solidFill>
              <a:latin typeface="Arial"/>
            </a:endParaRPr>
          </a:p>
        </p:txBody>
      </p:sp>
      <p:sp>
        <p:nvSpPr>
          <p:cNvPr id="197"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1" strike="noStrike" spc="-1" dirty="0">
                <a:solidFill>
                  <a:srgbClr val="00B0F0"/>
                </a:solidFill>
                <a:latin typeface="Arial"/>
              </a:rPr>
              <a:t>Zum Umgang mit Wissensständen und Erwartungshaltungen in Transferprogrammen</a:t>
            </a:r>
          </a:p>
          <a:p>
            <a:pPr>
              <a:lnSpc>
                <a:spcPct val="100000"/>
              </a:lnSpc>
              <a:spcBef>
                <a:spcPts val="1400"/>
              </a:spcBef>
              <a:buNone/>
              <a:tabLst>
                <a:tab pos="0" algn="l"/>
              </a:tabLst>
            </a:pPr>
            <a:r>
              <a:rPr lang="de-DE" sz="1400" b="0" strike="noStrike" spc="-1" dirty="0">
                <a:solidFill>
                  <a:srgbClr val="000000"/>
                </a:solidFill>
                <a:latin typeface="Arial"/>
              </a:rPr>
              <a:t>Bisher gesichtete Transferprogramme enthalten domänenübergreifend ein vorbereitendes Segment, das der Abstimmung der Ziele und Erwartungen und/oder der Prüfung und Angleichung des notwendigen Vorwissens dienen soll.</a:t>
            </a:r>
          </a:p>
          <a:p>
            <a:pPr>
              <a:lnSpc>
                <a:spcPct val="100000"/>
              </a:lnSpc>
              <a:spcBef>
                <a:spcPts val="1400"/>
              </a:spcBef>
              <a:buNone/>
              <a:tabLst>
                <a:tab pos="0" algn="l"/>
              </a:tabLst>
            </a:pPr>
            <a:endParaRPr lang="de-DE" sz="1400" b="0" strike="noStrike" spc="-1" dirty="0">
              <a:solidFill>
                <a:srgbClr val="000000"/>
              </a:solidFill>
              <a:latin typeface="Arial"/>
            </a:endParaRPr>
          </a:p>
        </p:txBody>
      </p:sp>
      <p:sp>
        <p:nvSpPr>
          <p:cNvPr id="198" name="PlaceHolder 3"/>
          <p:cNvSpPr>
            <a:spLocks noGrp="1"/>
          </p:cNvSpPr>
          <p:nvPr>
            <p:ph type="ftr" idx="23"/>
          </p:nvPr>
        </p:nvSpPr>
        <p:spPr>
          <a:xfrm>
            <a:off x="289080" y="4816080"/>
            <a:ext cx="7630920" cy="214920"/>
          </a:xfrm>
          <a:prstGeom prst="rect">
            <a:avLst/>
          </a:prstGeom>
          <a:noFill/>
          <a:ln w="0">
            <a:noFill/>
          </a:ln>
        </p:spPr>
        <p:txBody>
          <a:bodyPr lIns="0" tIns="0" rIns="0" bIns="0" anchor="b">
            <a:noAutofit/>
          </a:bodyPr>
          <a:lstStyle/>
          <a:p>
            <a:endParaRPr lang="de-DE" sz="700" b="0" strike="noStrike" spc="-1" dirty="0">
              <a:solidFill>
                <a:srgbClr val="2E2D30"/>
              </a:solidFill>
              <a:latin typeface="Arial"/>
            </a:endParaRPr>
          </a:p>
        </p:txBody>
      </p:sp>
      <p:pic>
        <p:nvPicPr>
          <p:cNvPr id="199" name="Grafik 5" descr="Anführungszeichen"/>
          <p:cNvPicPr/>
          <p:nvPr/>
        </p:nvPicPr>
        <p:blipFill>
          <a:blip r:embed="rId3"/>
          <a:stretch/>
        </p:blipFill>
        <p:spPr>
          <a:xfrm>
            <a:off x="609120" y="2217240"/>
            <a:ext cx="914040" cy="914040"/>
          </a:xfrm>
          <a:prstGeom prst="rect">
            <a:avLst/>
          </a:prstGeom>
          <a:ln w="0">
            <a:noFill/>
          </a:ln>
        </p:spPr>
      </p:pic>
      <p:sp>
        <p:nvSpPr>
          <p:cNvPr id="200" name="Textfeld 7"/>
          <p:cNvSpPr/>
          <p:nvPr/>
        </p:nvSpPr>
        <p:spPr>
          <a:xfrm>
            <a:off x="1232280" y="2728080"/>
            <a:ext cx="6978960" cy="106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de-DE" sz="1400" b="0" i="1" strike="noStrike" spc="-1" dirty="0">
                <a:solidFill>
                  <a:srgbClr val="000000"/>
                </a:solidFill>
                <a:latin typeface="Arial"/>
              </a:rPr>
              <a:t>In </a:t>
            </a:r>
            <a:r>
              <a:rPr lang="de-DE" sz="1400" b="0" i="1" strike="noStrike" spc="-1" dirty="0" err="1">
                <a:solidFill>
                  <a:srgbClr val="000000"/>
                </a:solidFill>
                <a:latin typeface="Arial"/>
              </a:rPr>
              <a:t>order</a:t>
            </a:r>
            <a:r>
              <a:rPr lang="de-DE" sz="1400" b="0" i="1" strike="noStrike" spc="-1" dirty="0">
                <a:solidFill>
                  <a:srgbClr val="000000"/>
                </a:solidFill>
                <a:latin typeface="Arial"/>
              </a:rPr>
              <a:t> </a:t>
            </a:r>
            <a:r>
              <a:rPr lang="de-DE" sz="1400" b="0" i="1" strike="noStrike" spc="-1" dirty="0" err="1">
                <a:solidFill>
                  <a:srgbClr val="000000"/>
                </a:solidFill>
                <a:latin typeface="Arial"/>
              </a:rPr>
              <a:t>to</a:t>
            </a:r>
            <a:r>
              <a:rPr lang="de-DE" sz="1400" b="0" i="1" strike="noStrike" spc="-1" dirty="0">
                <a:solidFill>
                  <a:srgbClr val="000000"/>
                </a:solidFill>
                <a:latin typeface="Arial"/>
              </a:rPr>
              <a:t> </a:t>
            </a:r>
            <a:r>
              <a:rPr lang="de-DE" sz="1400" b="0" i="1" strike="noStrike" spc="-1" dirty="0" err="1">
                <a:solidFill>
                  <a:srgbClr val="000000"/>
                </a:solidFill>
                <a:latin typeface="Arial"/>
              </a:rPr>
              <a:t>ensure</a:t>
            </a:r>
            <a:r>
              <a:rPr lang="de-DE" sz="1400" b="0" i="1" strike="noStrike" spc="-1" dirty="0">
                <a:solidFill>
                  <a:srgbClr val="000000"/>
                </a:solidFill>
                <a:latin typeface="Arial"/>
              </a:rPr>
              <a:t> </a:t>
            </a:r>
            <a:r>
              <a:rPr lang="de-DE" sz="1400" b="0" i="1" strike="noStrike" spc="-1" dirty="0" err="1">
                <a:solidFill>
                  <a:srgbClr val="000000"/>
                </a:solidFill>
                <a:latin typeface="Arial"/>
              </a:rPr>
              <a:t>that</a:t>
            </a:r>
            <a:r>
              <a:rPr lang="de-DE" sz="1400" b="0" i="1" strike="noStrike" spc="-1" dirty="0">
                <a:solidFill>
                  <a:srgbClr val="000000"/>
                </a:solidFill>
                <a:latin typeface="Arial"/>
              </a:rPr>
              <a:t> </a:t>
            </a:r>
            <a:r>
              <a:rPr lang="de-DE" sz="1400" b="0" i="1" strike="noStrike" spc="-1" dirty="0" err="1">
                <a:solidFill>
                  <a:srgbClr val="000000"/>
                </a:solidFill>
                <a:latin typeface="Arial"/>
              </a:rPr>
              <a:t>each</a:t>
            </a:r>
            <a:r>
              <a:rPr lang="de-DE" sz="1400" b="0" i="1" strike="noStrike" spc="-1" dirty="0">
                <a:solidFill>
                  <a:srgbClr val="000000"/>
                </a:solidFill>
                <a:latin typeface="Arial"/>
              </a:rPr>
              <a:t> </a:t>
            </a:r>
            <a:r>
              <a:rPr lang="de-DE" sz="1400" b="0" i="1" strike="noStrike" spc="-1" dirty="0" err="1">
                <a:solidFill>
                  <a:srgbClr val="000000"/>
                </a:solidFill>
                <a:latin typeface="Arial"/>
              </a:rPr>
              <a:t>teacher</a:t>
            </a:r>
            <a:r>
              <a:rPr lang="de-DE" sz="1400" b="0" i="1" strike="noStrike" spc="-1" dirty="0">
                <a:solidFill>
                  <a:srgbClr val="000000"/>
                </a:solidFill>
                <a:latin typeface="Arial"/>
              </a:rPr>
              <a:t> </a:t>
            </a:r>
            <a:r>
              <a:rPr lang="de-DE" sz="1400" b="0" i="1" strike="noStrike" spc="-1" dirty="0" err="1">
                <a:solidFill>
                  <a:srgbClr val="000000"/>
                </a:solidFill>
                <a:latin typeface="Arial"/>
              </a:rPr>
              <a:t>had</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basic</a:t>
            </a:r>
            <a:r>
              <a:rPr lang="de-DE" sz="1400" b="0" i="1" strike="noStrike" spc="-1" dirty="0">
                <a:solidFill>
                  <a:srgbClr val="000000"/>
                </a:solidFill>
                <a:latin typeface="Arial"/>
              </a:rPr>
              <a:t> </a:t>
            </a:r>
            <a:r>
              <a:rPr lang="de-DE" sz="1400" b="0" i="1" strike="noStrike" spc="-1" dirty="0" err="1">
                <a:solidFill>
                  <a:srgbClr val="000000"/>
                </a:solidFill>
                <a:latin typeface="Arial"/>
              </a:rPr>
              <a:t>skills</a:t>
            </a:r>
            <a:r>
              <a:rPr lang="de-DE" sz="1400" b="0" i="1" strike="noStrike" spc="-1" dirty="0">
                <a:solidFill>
                  <a:srgbClr val="000000"/>
                </a:solidFill>
                <a:latin typeface="Arial"/>
              </a:rPr>
              <a:t> </a:t>
            </a:r>
            <a:r>
              <a:rPr lang="de-DE" sz="1400" b="0" i="1" strike="noStrike" spc="-1" dirty="0" err="1">
                <a:solidFill>
                  <a:srgbClr val="000000"/>
                </a:solidFill>
                <a:latin typeface="Arial"/>
              </a:rPr>
              <a:t>needed</a:t>
            </a:r>
            <a:r>
              <a:rPr lang="de-DE" sz="1400" b="0" i="1" strike="noStrike" spc="-1" dirty="0">
                <a:solidFill>
                  <a:srgbClr val="000000"/>
                </a:solidFill>
                <a:latin typeface="Arial"/>
              </a:rPr>
              <a:t> </a:t>
            </a:r>
            <a:r>
              <a:rPr lang="de-DE" sz="1400" b="0" i="1" strike="noStrike" spc="-1" dirty="0" err="1">
                <a:solidFill>
                  <a:srgbClr val="000000"/>
                </a:solidFill>
                <a:latin typeface="Arial"/>
              </a:rPr>
              <a:t>to</a:t>
            </a:r>
            <a:r>
              <a:rPr lang="de-DE" sz="1400" b="0" i="1" strike="noStrike" spc="-1" dirty="0">
                <a:solidFill>
                  <a:srgbClr val="000000"/>
                </a:solidFill>
                <a:latin typeface="Arial"/>
              </a:rPr>
              <a:t> </a:t>
            </a:r>
            <a:r>
              <a:rPr lang="de-DE" sz="1400" b="0" i="1" strike="noStrike" spc="-1" dirty="0" err="1">
                <a:solidFill>
                  <a:srgbClr val="000000"/>
                </a:solidFill>
                <a:latin typeface="Arial"/>
              </a:rPr>
              <a:t>use</a:t>
            </a:r>
            <a:r>
              <a:rPr lang="de-DE" sz="1400" b="0" i="1" strike="noStrike" spc="-1" dirty="0">
                <a:solidFill>
                  <a:srgbClr val="000000"/>
                </a:solidFill>
                <a:latin typeface="Arial"/>
              </a:rPr>
              <a:t> </a:t>
            </a:r>
            <a:r>
              <a:rPr lang="de-DE" sz="1400" b="0" i="1" strike="noStrike" spc="-1" dirty="0" err="1">
                <a:solidFill>
                  <a:srgbClr val="000000"/>
                </a:solidFill>
                <a:latin typeface="Arial"/>
              </a:rPr>
              <a:t>our</a:t>
            </a:r>
            <a:r>
              <a:rPr lang="de-DE" sz="1400" b="0" i="1" strike="noStrike" spc="-1" dirty="0">
                <a:solidFill>
                  <a:srgbClr val="000000"/>
                </a:solidFill>
                <a:latin typeface="Arial"/>
              </a:rPr>
              <a:t> </a:t>
            </a:r>
            <a:r>
              <a:rPr lang="de-DE" sz="1400" b="0" i="1" strike="noStrike" spc="-1" dirty="0" err="1">
                <a:solidFill>
                  <a:srgbClr val="000000"/>
                </a:solidFill>
                <a:latin typeface="Arial"/>
              </a:rPr>
              <a:t>forum</a:t>
            </a:r>
            <a:r>
              <a:rPr lang="de-DE" sz="1400" b="0" i="1" strike="noStrike" spc="-1" dirty="0">
                <a:solidFill>
                  <a:srgbClr val="000000"/>
                </a:solidFill>
                <a:latin typeface="Arial"/>
              </a:rPr>
              <a:t> and </a:t>
            </a:r>
            <a:r>
              <a:rPr lang="de-DE" sz="1400" b="0" i="1" strike="noStrike" spc="-1" dirty="0" err="1">
                <a:solidFill>
                  <a:srgbClr val="000000"/>
                </a:solidFill>
                <a:latin typeface="Arial"/>
              </a:rPr>
              <a:t>to</a:t>
            </a:r>
            <a:r>
              <a:rPr lang="de-DE" sz="1400" b="0" i="1" strike="noStrike" spc="-1" dirty="0">
                <a:solidFill>
                  <a:srgbClr val="000000"/>
                </a:solidFill>
                <a:latin typeface="Arial"/>
              </a:rPr>
              <a:t> </a:t>
            </a:r>
            <a:r>
              <a:rPr lang="de-DE" sz="1400" b="0" i="1" strike="noStrike" spc="-1" dirty="0" err="1">
                <a:solidFill>
                  <a:srgbClr val="000000"/>
                </a:solidFill>
                <a:latin typeface="Arial"/>
              </a:rPr>
              <a:t>reduce</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effect</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skill</a:t>
            </a:r>
            <a:r>
              <a:rPr lang="de-DE" sz="1400" b="0" i="1" strike="noStrike" spc="-1" dirty="0">
                <a:solidFill>
                  <a:srgbClr val="000000"/>
                </a:solidFill>
                <a:latin typeface="Arial"/>
              </a:rPr>
              <a:t> </a:t>
            </a:r>
            <a:r>
              <a:rPr lang="de-DE" sz="1400" b="0" i="1" strike="noStrike" spc="-1" dirty="0" err="1">
                <a:solidFill>
                  <a:srgbClr val="000000"/>
                </a:solidFill>
                <a:latin typeface="Arial"/>
              </a:rPr>
              <a:t>differences</a:t>
            </a:r>
            <a:r>
              <a:rPr lang="de-DE" sz="1400" b="0" i="1" strike="noStrike" spc="-1" dirty="0">
                <a:solidFill>
                  <a:srgbClr val="000000"/>
                </a:solidFill>
                <a:latin typeface="Arial"/>
              </a:rPr>
              <a:t>, </a:t>
            </a:r>
            <a:r>
              <a:rPr lang="de-DE" sz="1400" b="0" i="1" strike="noStrike" spc="-1" dirty="0" err="1">
                <a:solidFill>
                  <a:srgbClr val="000000"/>
                </a:solidFill>
                <a:latin typeface="Arial"/>
              </a:rPr>
              <a:t>we</a:t>
            </a:r>
            <a:r>
              <a:rPr lang="de-DE" sz="1400" b="0" i="1" strike="noStrike" spc="-1" dirty="0">
                <a:solidFill>
                  <a:srgbClr val="000000"/>
                </a:solidFill>
                <a:latin typeface="Arial"/>
              </a:rPr>
              <a:t> </a:t>
            </a:r>
            <a:r>
              <a:rPr lang="de-DE" sz="1400" b="0" i="1" strike="noStrike" spc="-1" dirty="0" err="1">
                <a:solidFill>
                  <a:srgbClr val="000000"/>
                </a:solidFill>
                <a:latin typeface="Arial"/>
              </a:rPr>
              <a:t>conducted</a:t>
            </a:r>
            <a:r>
              <a:rPr lang="de-DE" sz="1400" b="0" i="1" strike="noStrike" spc="-1" dirty="0">
                <a:solidFill>
                  <a:srgbClr val="000000"/>
                </a:solidFill>
                <a:latin typeface="Arial"/>
              </a:rPr>
              <a:t> </a:t>
            </a:r>
            <a:r>
              <a:rPr lang="de-DE" sz="1400" b="0" i="1" strike="noStrike" spc="-1" dirty="0" err="1">
                <a:solidFill>
                  <a:srgbClr val="000000"/>
                </a:solidFill>
                <a:latin typeface="Arial"/>
              </a:rPr>
              <a:t>workshops</a:t>
            </a:r>
            <a:r>
              <a:rPr lang="de-DE" sz="1400" b="0" i="1" strike="noStrike" spc="-1" dirty="0">
                <a:solidFill>
                  <a:srgbClr val="000000"/>
                </a:solidFill>
                <a:latin typeface="Arial"/>
              </a:rPr>
              <a:t> </a:t>
            </a:r>
            <a:r>
              <a:rPr lang="de-DE" sz="1400" b="0" i="1" strike="noStrike" spc="-1" dirty="0" err="1">
                <a:solidFill>
                  <a:srgbClr val="000000"/>
                </a:solidFill>
                <a:latin typeface="Arial"/>
              </a:rPr>
              <a:t>before</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observation</a:t>
            </a:r>
            <a:r>
              <a:rPr lang="de-DE" sz="1400" b="0" i="1" strike="noStrike" spc="-1" dirty="0">
                <a:solidFill>
                  <a:srgbClr val="000000"/>
                </a:solidFill>
                <a:latin typeface="Arial"/>
              </a:rPr>
              <a:t> </a:t>
            </a:r>
            <a:r>
              <a:rPr lang="de-DE" sz="1400" b="0" i="1" strike="noStrike" spc="-1" dirty="0" err="1">
                <a:solidFill>
                  <a:srgbClr val="000000"/>
                </a:solidFill>
                <a:latin typeface="Arial"/>
              </a:rPr>
              <a:t>period</a:t>
            </a:r>
            <a:r>
              <a:rPr lang="de-DE" sz="1400" b="0" i="1" strike="noStrike" spc="-1" dirty="0">
                <a:solidFill>
                  <a:srgbClr val="000000"/>
                </a:solidFill>
                <a:latin typeface="Arial"/>
              </a:rPr>
              <a:t>. </a:t>
            </a:r>
            <a:r>
              <a:rPr lang="de-DE" sz="1400" b="0" i="1" strike="noStrike" spc="-1" dirty="0" err="1">
                <a:solidFill>
                  <a:srgbClr val="000000"/>
                </a:solidFill>
                <a:latin typeface="Arial"/>
              </a:rPr>
              <a:t>During</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workshops</a:t>
            </a:r>
            <a:r>
              <a:rPr lang="de-DE" sz="1400" b="0" i="1" strike="noStrike" spc="-1" dirty="0">
                <a:solidFill>
                  <a:srgbClr val="000000"/>
                </a:solidFill>
                <a:latin typeface="Arial"/>
              </a:rPr>
              <a:t>, </a:t>
            </a:r>
            <a:r>
              <a:rPr lang="de-DE" sz="1400" b="0" i="1" strike="noStrike" spc="-1" dirty="0" err="1">
                <a:solidFill>
                  <a:srgbClr val="000000"/>
                </a:solidFill>
                <a:latin typeface="Arial"/>
              </a:rPr>
              <a:t>we</a:t>
            </a:r>
            <a:r>
              <a:rPr lang="de-DE" sz="1400" b="0" i="1" strike="noStrike" spc="-1" dirty="0">
                <a:solidFill>
                  <a:srgbClr val="000000"/>
                </a:solidFill>
                <a:latin typeface="Arial"/>
              </a:rPr>
              <a:t> </a:t>
            </a:r>
            <a:r>
              <a:rPr lang="de-DE" sz="1400" b="0" i="1" strike="noStrike" spc="-1" dirty="0" err="1">
                <a:solidFill>
                  <a:srgbClr val="000000"/>
                </a:solidFill>
                <a:latin typeface="Arial"/>
              </a:rPr>
              <a:t>introduced</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concept</a:t>
            </a:r>
            <a:r>
              <a:rPr lang="de-DE" sz="1400" b="0" i="1" strike="noStrike" spc="-1" dirty="0">
                <a:solidFill>
                  <a:srgbClr val="000000"/>
                </a:solidFill>
                <a:latin typeface="Arial"/>
              </a:rPr>
              <a:t> and </a:t>
            </a:r>
            <a:r>
              <a:rPr lang="de-DE" sz="1400" b="0" i="1" strike="noStrike" spc="-1" dirty="0" err="1">
                <a:solidFill>
                  <a:srgbClr val="000000"/>
                </a:solidFill>
                <a:latin typeface="Arial"/>
              </a:rPr>
              <a:t>importance</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sharing</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teaching</a:t>
            </a:r>
            <a:r>
              <a:rPr lang="de-DE" sz="1400" b="0" i="1" strike="noStrike" spc="-1" dirty="0">
                <a:solidFill>
                  <a:srgbClr val="000000"/>
                </a:solidFill>
                <a:latin typeface="Arial"/>
              </a:rPr>
              <a:t> </a:t>
            </a:r>
            <a:r>
              <a:rPr lang="de-DE" sz="1400" b="0" i="1" strike="noStrike" spc="-1" dirty="0" err="1">
                <a:solidFill>
                  <a:srgbClr val="000000"/>
                </a:solidFill>
                <a:latin typeface="Arial"/>
              </a:rPr>
              <a:t>knowledge</a:t>
            </a:r>
            <a:r>
              <a:rPr lang="de-DE" sz="1400" b="0" i="1" strike="noStrike" spc="-1" dirty="0">
                <a:solidFill>
                  <a:srgbClr val="000000"/>
                </a:solidFill>
                <a:latin typeface="Arial"/>
              </a:rPr>
              <a:t> and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functions</a:t>
            </a:r>
            <a:r>
              <a:rPr lang="de-DE" sz="1400" b="0" i="1" strike="noStrike" spc="-1" dirty="0">
                <a:solidFill>
                  <a:srgbClr val="000000"/>
                </a:solidFill>
                <a:latin typeface="Arial"/>
              </a:rPr>
              <a:t> </a:t>
            </a:r>
            <a:r>
              <a:rPr lang="de-DE" sz="1400" b="0" i="1" strike="noStrike" spc="-1" dirty="0" err="1">
                <a:solidFill>
                  <a:srgbClr val="000000"/>
                </a:solidFill>
                <a:latin typeface="Arial"/>
              </a:rPr>
              <a:t>of</a:t>
            </a:r>
            <a:r>
              <a:rPr lang="de-DE" sz="1400" b="0" i="1" strike="noStrike" spc="-1" dirty="0">
                <a:solidFill>
                  <a:srgbClr val="000000"/>
                </a:solidFill>
                <a:latin typeface="Arial"/>
              </a:rPr>
              <a:t> </a:t>
            </a:r>
            <a:r>
              <a:rPr lang="de-DE" sz="1400" b="0" i="1" strike="noStrike" spc="-1" dirty="0" err="1">
                <a:solidFill>
                  <a:srgbClr val="000000"/>
                </a:solidFill>
                <a:latin typeface="Arial"/>
              </a:rPr>
              <a:t>the</a:t>
            </a:r>
            <a:r>
              <a:rPr lang="de-DE" sz="1400" b="0" i="1" strike="noStrike" spc="-1" dirty="0">
                <a:solidFill>
                  <a:srgbClr val="000000"/>
                </a:solidFill>
                <a:latin typeface="Arial"/>
              </a:rPr>
              <a:t> </a:t>
            </a:r>
            <a:r>
              <a:rPr lang="de-DE" sz="1400" b="0" i="1" strike="noStrike" spc="-1" dirty="0" err="1">
                <a:solidFill>
                  <a:srgbClr val="000000"/>
                </a:solidFill>
                <a:latin typeface="Arial"/>
              </a:rPr>
              <a:t>problem</a:t>
            </a:r>
            <a:r>
              <a:rPr lang="de-DE" sz="1400" b="0" i="1" strike="noStrike" spc="-1" dirty="0">
                <a:solidFill>
                  <a:srgbClr val="000000"/>
                </a:solidFill>
                <a:latin typeface="Arial"/>
              </a:rPr>
              <a:t> </a:t>
            </a:r>
            <a:r>
              <a:rPr lang="de-DE" sz="1400" b="0" i="1" strike="noStrike" spc="-1" dirty="0" err="1">
                <a:solidFill>
                  <a:srgbClr val="000000"/>
                </a:solidFill>
                <a:latin typeface="Arial"/>
              </a:rPr>
              <a:t>discussion</a:t>
            </a:r>
            <a:r>
              <a:rPr lang="de-DE" sz="1400" b="0" i="1" strike="noStrike" spc="-1" dirty="0">
                <a:solidFill>
                  <a:srgbClr val="000000"/>
                </a:solidFill>
                <a:latin typeface="Arial"/>
              </a:rPr>
              <a:t> </a:t>
            </a:r>
            <a:r>
              <a:rPr lang="de-DE" sz="1400" b="0" i="1" strike="noStrike" spc="-1" dirty="0" err="1">
                <a:solidFill>
                  <a:srgbClr val="000000"/>
                </a:solidFill>
                <a:latin typeface="Arial"/>
              </a:rPr>
              <a:t>module</a:t>
            </a:r>
            <a:r>
              <a:rPr lang="de-DE" sz="1400" b="0" i="1" strike="noStrike" spc="-1" dirty="0">
                <a:solidFill>
                  <a:srgbClr val="000000"/>
                </a:solidFill>
                <a:latin typeface="Arial"/>
              </a:rPr>
              <a:t> in </a:t>
            </a:r>
            <a:r>
              <a:rPr lang="de-DE" sz="1400" b="0" i="1" strike="noStrike" spc="-1" dirty="0" err="1">
                <a:solidFill>
                  <a:srgbClr val="000000"/>
                </a:solidFill>
                <a:latin typeface="Arial"/>
              </a:rPr>
              <a:t>our</a:t>
            </a:r>
            <a:r>
              <a:rPr lang="de-DE" sz="1400" b="0" i="1" strike="noStrike" spc="-1" dirty="0">
                <a:solidFill>
                  <a:srgbClr val="000000"/>
                </a:solidFill>
                <a:latin typeface="Arial"/>
              </a:rPr>
              <a:t> </a:t>
            </a:r>
            <a:r>
              <a:rPr lang="de-DE" sz="1400" b="0" i="1" strike="noStrike" spc="-1" dirty="0" err="1">
                <a:solidFill>
                  <a:srgbClr val="000000"/>
                </a:solidFill>
                <a:latin typeface="Arial"/>
              </a:rPr>
              <a:t>knowledge-sharing</a:t>
            </a:r>
            <a:r>
              <a:rPr lang="de-DE" sz="1400" b="0" i="1" strike="noStrike" spc="-1" dirty="0">
                <a:solidFill>
                  <a:srgbClr val="000000"/>
                </a:solidFill>
                <a:latin typeface="Arial"/>
              </a:rPr>
              <a:t> </a:t>
            </a:r>
            <a:r>
              <a:rPr lang="de-DE" sz="1400" b="0" i="1" strike="noStrike" spc="-1" dirty="0" err="1">
                <a:solidFill>
                  <a:srgbClr val="000000"/>
                </a:solidFill>
                <a:latin typeface="Arial"/>
              </a:rPr>
              <a:t>system</a:t>
            </a:r>
            <a:r>
              <a:rPr lang="de-DE" sz="1400" b="0" i="1" strike="noStrike" spc="-1" dirty="0">
                <a:solidFill>
                  <a:srgbClr val="000000"/>
                </a:solidFill>
                <a:latin typeface="Arial"/>
              </a:rPr>
              <a:t> WIDE-KM" </a:t>
            </a:r>
            <a:r>
              <a:rPr lang="de-DE" sz="1400" b="0" strike="noStrike" spc="-1" dirty="0">
                <a:solidFill>
                  <a:srgbClr val="000000"/>
                </a:solidFill>
                <a:latin typeface="Arial"/>
              </a:rPr>
              <a:t>(Hou et al. 2009, S .104).</a:t>
            </a:r>
            <a:endParaRPr lang="de-DE" sz="1400" b="0" strike="noStrike" spc="-1" dirty="0">
              <a:solidFill>
                <a:srgbClr val="000000"/>
              </a:solidFill>
              <a:latin typeface="Calibri"/>
            </a:endParaRPr>
          </a:p>
        </p:txBody>
      </p:sp>
      <p:sp>
        <p:nvSpPr>
          <p:cNvPr id="5" name="PlaceHolder 4"/>
          <p:cNvSpPr>
            <a:spLocks noGrp="1"/>
          </p:cNvSpPr>
          <p:nvPr>
            <p:ph type="sldNum" idx="3"/>
          </p:nvPr>
        </p:nvSpPr>
        <p:spPr/>
        <p:txBody>
          <a:bodyPr/>
          <a:lstStyle/>
          <a:p>
            <a:fld id="{60A3C159-A557-464F-9057-20D25111075D}" type="slidenum">
              <a:t>21</a:t>
            </a:fld>
            <a:endParaRPr/>
          </a:p>
        </p:txBody>
      </p:sp>
      <p:pic>
        <p:nvPicPr>
          <p:cNvPr id="8" name="Picture 13">
            <a:extLst>
              <a:ext uri="{FF2B5EF4-FFF2-40B4-BE49-F238E27FC236}">
                <a16:creationId xmlns:a16="http://schemas.microsoft.com/office/drawing/2014/main" id="{E917C29C-AB0F-4064-A85B-CDB2695DF66E}"/>
              </a:ext>
            </a:extLst>
          </p:cNvPr>
          <p:cNvPicPr/>
          <p:nvPr/>
        </p:nvPicPr>
        <p:blipFill>
          <a:blip r:embed="rId4"/>
          <a:stretch/>
        </p:blipFill>
        <p:spPr>
          <a:xfrm>
            <a:off x="7808220" y="4802940"/>
            <a:ext cx="865620" cy="2883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289080" y="0"/>
            <a:ext cx="5532600" cy="813240"/>
          </a:xfrm>
          <a:prstGeom prst="rect">
            <a:avLst/>
          </a:prstGeom>
          <a:noFill/>
          <a:ln w="0">
            <a:noFill/>
          </a:ln>
        </p:spPr>
        <p:txBody>
          <a:bodyPr lIns="0" tIns="0" rIns="0" bIns="0" anchor="ctr">
            <a:noAutofit/>
          </a:bodyPr>
          <a:lstStyle/>
          <a:p>
            <a:br>
              <a:rPr sz="2000" dirty="0"/>
            </a:br>
            <a:r>
              <a:rPr lang="de-DE" sz="2000" spc="-1" dirty="0">
                <a:solidFill>
                  <a:srgbClr val="000000"/>
                </a:solidFill>
              </a:rPr>
              <a:t>Auswertung: Erste Erkenntnisse</a:t>
            </a:r>
            <a:br>
              <a:rPr lang="de-DE" sz="2000" spc="-1" dirty="0">
                <a:solidFill>
                  <a:srgbClr val="000000"/>
                </a:solidFill>
              </a:rPr>
            </a:br>
            <a:r>
              <a:rPr lang="de-DE" sz="2000" spc="-1" dirty="0">
                <a:solidFill>
                  <a:srgbClr val="000000"/>
                </a:solidFill>
              </a:rPr>
              <a:t>Bewährte Methoden in der Transfergestaltung</a:t>
            </a:r>
            <a:endParaRPr lang="de-DE" sz="2000" b="0" strike="noStrike" spc="-1" dirty="0">
              <a:solidFill>
                <a:srgbClr val="000000"/>
              </a:solidFill>
              <a:latin typeface="Arial"/>
            </a:endParaRPr>
          </a:p>
        </p:txBody>
      </p:sp>
      <p:sp>
        <p:nvSpPr>
          <p:cNvPr id="197"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a:lnSpc>
                <a:spcPct val="100000"/>
              </a:lnSpc>
              <a:spcBef>
                <a:spcPts val="1400"/>
              </a:spcBef>
              <a:buNone/>
              <a:tabLst>
                <a:tab pos="0" algn="l"/>
              </a:tabLst>
            </a:pPr>
            <a:r>
              <a:rPr lang="de-DE" sz="1400" b="1" strike="noStrike" spc="-1" dirty="0">
                <a:solidFill>
                  <a:srgbClr val="00B0F0"/>
                </a:solidFill>
                <a:latin typeface="Arial"/>
              </a:rPr>
              <a:t>Zur Gestaltung von Kollaboration und zur Berücksichtigung von epistemischen Rollen</a:t>
            </a:r>
          </a:p>
          <a:p>
            <a:pPr>
              <a:lnSpc>
                <a:spcPct val="100000"/>
              </a:lnSpc>
              <a:spcBef>
                <a:spcPts val="1400"/>
              </a:spcBef>
              <a:buNone/>
              <a:tabLst>
                <a:tab pos="0" algn="l"/>
              </a:tabLst>
            </a:pPr>
            <a:r>
              <a:rPr lang="de-DE" spc="-1" dirty="0">
                <a:solidFill>
                  <a:srgbClr val="000000"/>
                </a:solidFill>
                <a:latin typeface="Arial"/>
              </a:rPr>
              <a:t>Studien, die den Wissensaustausch zwischen Praktiker*innen untersuchen, identifizieren unterschiedliche epistemische Rollen und beschreiben deren Wichtigkeit für Professionalisierung und Innovation.</a:t>
            </a:r>
            <a:endParaRPr lang="de-DE" sz="1400" b="0" strike="noStrike" spc="-1" dirty="0">
              <a:solidFill>
                <a:srgbClr val="000000"/>
              </a:solidFill>
              <a:latin typeface="Arial"/>
            </a:endParaRPr>
          </a:p>
        </p:txBody>
      </p:sp>
      <p:sp>
        <p:nvSpPr>
          <p:cNvPr id="198" name="PlaceHolder 3"/>
          <p:cNvSpPr>
            <a:spLocks noGrp="1"/>
          </p:cNvSpPr>
          <p:nvPr>
            <p:ph type="ftr" idx="23"/>
          </p:nvPr>
        </p:nvSpPr>
        <p:spPr>
          <a:xfrm>
            <a:off x="289080" y="4816080"/>
            <a:ext cx="7630920" cy="214920"/>
          </a:xfrm>
          <a:prstGeom prst="rect">
            <a:avLst/>
          </a:prstGeom>
          <a:noFill/>
          <a:ln w="0">
            <a:noFill/>
          </a:ln>
        </p:spPr>
        <p:txBody>
          <a:bodyPr lIns="0" tIns="0" rIns="0" bIns="0" anchor="b">
            <a:noAutofit/>
          </a:bodyPr>
          <a:lstStyle/>
          <a:p>
            <a:endParaRPr lang="de-DE" sz="700" b="0" strike="noStrike" spc="-1" dirty="0">
              <a:solidFill>
                <a:srgbClr val="2E2D30"/>
              </a:solidFill>
              <a:latin typeface="Arial"/>
            </a:endParaRPr>
          </a:p>
        </p:txBody>
      </p:sp>
      <p:pic>
        <p:nvPicPr>
          <p:cNvPr id="199" name="Grafik 5" descr="Anführungszeichen"/>
          <p:cNvPicPr/>
          <p:nvPr/>
        </p:nvPicPr>
        <p:blipFill>
          <a:blip r:embed="rId3"/>
          <a:stretch/>
        </p:blipFill>
        <p:spPr>
          <a:xfrm>
            <a:off x="609120" y="2217240"/>
            <a:ext cx="914040" cy="914040"/>
          </a:xfrm>
          <a:prstGeom prst="rect">
            <a:avLst/>
          </a:prstGeom>
          <a:ln w="0">
            <a:noFill/>
          </a:ln>
        </p:spPr>
      </p:pic>
      <p:sp>
        <p:nvSpPr>
          <p:cNvPr id="200" name="Textfeld 7"/>
          <p:cNvSpPr/>
          <p:nvPr/>
        </p:nvSpPr>
        <p:spPr>
          <a:xfrm>
            <a:off x="1232280" y="2728080"/>
            <a:ext cx="6978960" cy="129266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en-US" sz="1400" i="1" spc="-1" dirty="0">
                <a:solidFill>
                  <a:srgbClr val="000000"/>
                </a:solidFill>
                <a:latin typeface="+mj-lt"/>
              </a:rPr>
              <a:t>Grounded in situated cognition, this study sought to introduce the concept that these teachers were knowledge broker teachers and to understand how they informally provided professional development opportunities for their colleagues. […] In this study, I proposed that these digitally connected teachers offered an alternative, more personalized approach to teacher professional development for their colleagues which was “embedded in practice” and “just in time” in format </a:t>
            </a:r>
            <a:r>
              <a:rPr lang="en-US" sz="1400" spc="-1" dirty="0">
                <a:solidFill>
                  <a:srgbClr val="000000"/>
                </a:solidFill>
                <a:latin typeface="+mj-lt"/>
              </a:rPr>
              <a:t>(</a:t>
            </a:r>
            <a:r>
              <a:rPr lang="en-US" sz="1400" spc="-1" dirty="0" err="1">
                <a:solidFill>
                  <a:srgbClr val="000000"/>
                </a:solidFill>
                <a:latin typeface="+mj-lt"/>
              </a:rPr>
              <a:t>Jusinski</a:t>
            </a:r>
            <a:r>
              <a:rPr lang="en-US" sz="1400" spc="-1" dirty="0">
                <a:solidFill>
                  <a:srgbClr val="000000"/>
                </a:solidFill>
                <a:latin typeface="+mj-lt"/>
              </a:rPr>
              <a:t> 2019, S. 17 - 18).</a:t>
            </a:r>
            <a:endParaRPr lang="de-DE" sz="1400" b="0" strike="noStrike" spc="-1" dirty="0">
              <a:solidFill>
                <a:srgbClr val="000000"/>
              </a:solidFill>
              <a:latin typeface="+mj-lt"/>
            </a:endParaRPr>
          </a:p>
        </p:txBody>
      </p:sp>
      <p:sp>
        <p:nvSpPr>
          <p:cNvPr id="5" name="PlaceHolder 4"/>
          <p:cNvSpPr>
            <a:spLocks noGrp="1"/>
          </p:cNvSpPr>
          <p:nvPr>
            <p:ph type="sldNum" idx="3"/>
          </p:nvPr>
        </p:nvSpPr>
        <p:spPr/>
        <p:txBody>
          <a:bodyPr/>
          <a:lstStyle/>
          <a:p>
            <a:fld id="{60A3C159-A557-464F-9057-20D25111075D}" type="slidenum">
              <a:t>22</a:t>
            </a:fld>
            <a:endParaRPr/>
          </a:p>
        </p:txBody>
      </p:sp>
      <p:pic>
        <p:nvPicPr>
          <p:cNvPr id="8" name="Picture 13">
            <a:extLst>
              <a:ext uri="{FF2B5EF4-FFF2-40B4-BE49-F238E27FC236}">
                <a16:creationId xmlns:a16="http://schemas.microsoft.com/office/drawing/2014/main" id="{E917C29C-AB0F-4064-A85B-CDB2695DF66E}"/>
              </a:ext>
            </a:extLst>
          </p:cNvPr>
          <p:cNvPicPr/>
          <p:nvPr/>
        </p:nvPicPr>
        <p:blipFill>
          <a:blip r:embed="rId4"/>
          <a:stretch/>
        </p:blipFill>
        <p:spPr>
          <a:xfrm>
            <a:off x="7808220" y="4802940"/>
            <a:ext cx="865620" cy="288300"/>
          </a:xfrm>
          <a:prstGeom prst="rect">
            <a:avLst/>
          </a:prstGeom>
          <a:ln w="0">
            <a:noFill/>
          </a:ln>
        </p:spPr>
      </p:pic>
    </p:spTree>
    <p:extLst>
      <p:ext uri="{BB962C8B-B14F-4D97-AF65-F5344CB8AC3E}">
        <p14:creationId xmlns:p14="http://schemas.microsoft.com/office/powerpoint/2010/main" val="31913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264C7-B7FC-4810-B161-C655E4DB7174}"/>
              </a:ext>
            </a:extLst>
          </p:cNvPr>
          <p:cNvSpPr>
            <a:spLocks noGrp="1"/>
          </p:cNvSpPr>
          <p:nvPr>
            <p:ph type="title"/>
          </p:nvPr>
        </p:nvSpPr>
        <p:spPr/>
        <p:txBody>
          <a:bodyPr/>
          <a:lstStyle/>
          <a:p>
            <a:r>
              <a:rPr lang="de-DE" dirty="0"/>
              <a:t>Fazit: Erkenntnisse zur Gestaltung von Transfer und Dialog zwischen Forschung und Praxis </a:t>
            </a:r>
          </a:p>
        </p:txBody>
      </p:sp>
      <p:sp>
        <p:nvSpPr>
          <p:cNvPr id="3" name="Inhaltsplatzhalter 2">
            <a:extLst>
              <a:ext uri="{FF2B5EF4-FFF2-40B4-BE49-F238E27FC236}">
                <a16:creationId xmlns:a16="http://schemas.microsoft.com/office/drawing/2014/main" id="{3418BBDF-80DA-445D-9F43-199FC2050D90}"/>
              </a:ext>
            </a:extLst>
          </p:cNvPr>
          <p:cNvSpPr>
            <a:spLocks noGrp="1"/>
          </p:cNvSpPr>
          <p:nvPr>
            <p:ph idx="1"/>
          </p:nvPr>
        </p:nvSpPr>
        <p:spPr>
          <a:xfrm>
            <a:off x="288926" y="1031082"/>
            <a:ext cx="8566149" cy="3757613"/>
          </a:xfrm>
        </p:spPr>
        <p:txBody>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Kombination von Methoden bei der Ausgestaltung des Dialogs und Transfers</a:t>
            </a:r>
          </a:p>
          <a:p>
            <a:pPr marL="285750" indent="-285750">
              <a:buFont typeface="Arial" panose="020B0604020202020204" pitchFamily="34" charset="0"/>
              <a:buChar char="•"/>
            </a:pPr>
            <a:r>
              <a:rPr lang="de-DE" dirty="0"/>
              <a:t>Nutzung unterschiedlicher Sozialformen, um langfristige Strukturen des Austauschs von Informationen und Ressourcen zwischen Akteur*innen zu schaffen</a:t>
            </a:r>
          </a:p>
          <a:p>
            <a:pPr marL="285750" indent="-285750">
              <a:buFont typeface="Arial" panose="020B0604020202020204" pitchFamily="34" charset="0"/>
              <a:buChar char="•"/>
            </a:pPr>
            <a:r>
              <a:rPr lang="de-DE" dirty="0"/>
              <a:t>Förderung der kollaborativen Problemlösung </a:t>
            </a:r>
            <a:r>
              <a:rPr lang="de-DE" dirty="0">
                <a:sym typeface="Wingdings" panose="05000000000000000000" pitchFamily="2" charset="2"/>
              </a:rPr>
              <a:t> Ausdifferenzierung des Kollaborations- und Gemeinschaftsbegriffs (Rollenverteilungen, …), Bildung von interprofessionellen Communities </a:t>
            </a:r>
            <a:r>
              <a:rPr lang="de-DE" dirty="0" err="1">
                <a:sym typeface="Wingdings" panose="05000000000000000000" pitchFamily="2" charset="2"/>
              </a:rPr>
              <a:t>of</a:t>
            </a:r>
            <a:r>
              <a:rPr lang="de-DE" dirty="0">
                <a:sym typeface="Wingdings" panose="05000000000000000000" pitchFamily="2" charset="2"/>
              </a:rPr>
              <a:t> Practice</a:t>
            </a:r>
            <a:endParaRPr lang="de-DE" dirty="0"/>
          </a:p>
          <a:p>
            <a:pPr marL="285750" indent="-285750">
              <a:buFont typeface="Arial" panose="020B0604020202020204" pitchFamily="34" charset="0"/>
              <a:buChar char="•"/>
            </a:pPr>
            <a:r>
              <a:rPr lang="de-DE" dirty="0"/>
              <a:t>Schaffen einer gemeinsamen Wissensbasis, Abstimmung von Erwartungen und Prioritäten</a:t>
            </a:r>
          </a:p>
          <a:p>
            <a:endParaRPr lang="de-DE" dirty="0"/>
          </a:p>
          <a:p>
            <a:pPr marL="285750" indent="-2857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A62E46D1-42AA-4744-AE6B-7519CA946EF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843D2B7-C3C8-4B04-ACFC-F826EFFC81C3}"/>
              </a:ext>
            </a:extLst>
          </p:cNvPr>
          <p:cNvSpPr>
            <a:spLocks noGrp="1"/>
          </p:cNvSpPr>
          <p:nvPr>
            <p:ph type="sldNum" sz="quarter" idx="12"/>
          </p:nvPr>
        </p:nvSpPr>
        <p:spPr/>
        <p:txBody>
          <a:bodyPr/>
          <a:lstStyle/>
          <a:p>
            <a:fld id="{6067E78E-13C7-4BF7-8118-BF1621604904}" type="slidenum">
              <a:rPr lang="de-DE" smtClean="0"/>
              <a:t>23</a:t>
            </a:fld>
            <a:endParaRPr lang="de-DE"/>
          </a:p>
        </p:txBody>
      </p:sp>
      <p:pic>
        <p:nvPicPr>
          <p:cNvPr id="7" name="Grafik 6">
            <a:extLst>
              <a:ext uri="{FF2B5EF4-FFF2-40B4-BE49-F238E27FC236}">
                <a16:creationId xmlns:a16="http://schemas.microsoft.com/office/drawing/2014/main" id="{CEC300C0-6614-4C9E-8FB2-DD5185BF3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358" y="3064482"/>
            <a:ext cx="2060267" cy="2060267"/>
          </a:xfrm>
          <a:prstGeom prst="rect">
            <a:avLst/>
          </a:prstGeom>
        </p:spPr>
      </p:pic>
      <p:pic>
        <p:nvPicPr>
          <p:cNvPr id="8" name="Picture 13">
            <a:extLst>
              <a:ext uri="{FF2B5EF4-FFF2-40B4-BE49-F238E27FC236}">
                <a16:creationId xmlns:a16="http://schemas.microsoft.com/office/drawing/2014/main" id="{2AE546CC-5542-4D10-AF4B-64DD29A62A11}"/>
              </a:ext>
            </a:extLst>
          </p:cNvPr>
          <p:cNvPicPr/>
          <p:nvPr/>
        </p:nvPicPr>
        <p:blipFill>
          <a:blip r:embed="rId4"/>
          <a:stretch/>
        </p:blipFill>
        <p:spPr>
          <a:xfrm>
            <a:off x="7808220" y="4802940"/>
            <a:ext cx="865620" cy="288300"/>
          </a:xfrm>
          <a:prstGeom prst="rect">
            <a:avLst/>
          </a:prstGeom>
          <a:ln w="0">
            <a:noFill/>
          </a:ln>
        </p:spPr>
      </p:pic>
    </p:spTree>
    <p:extLst>
      <p:ext uri="{BB962C8B-B14F-4D97-AF65-F5344CB8AC3E}">
        <p14:creationId xmlns:p14="http://schemas.microsoft.com/office/powerpoint/2010/main" val="427651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8B810-FB25-4428-BA45-8AAF71F20FE3}"/>
              </a:ext>
            </a:extLst>
          </p:cNvPr>
          <p:cNvSpPr>
            <a:spLocks noGrp="1"/>
          </p:cNvSpPr>
          <p:nvPr>
            <p:ph type="title"/>
          </p:nvPr>
        </p:nvSpPr>
        <p:spPr/>
        <p:txBody>
          <a:bodyPr/>
          <a:lstStyle/>
          <a:p>
            <a:r>
              <a:rPr lang="de-DE" dirty="0"/>
              <a:t>Austauschformat</a:t>
            </a:r>
          </a:p>
        </p:txBody>
      </p:sp>
      <p:sp>
        <p:nvSpPr>
          <p:cNvPr id="3" name="Inhaltsplatzhalter 2">
            <a:extLst>
              <a:ext uri="{FF2B5EF4-FFF2-40B4-BE49-F238E27FC236}">
                <a16:creationId xmlns:a16="http://schemas.microsoft.com/office/drawing/2014/main" id="{EE5224BE-E23D-4FD2-B33A-3CCCAB0F2A09}"/>
              </a:ext>
            </a:extLst>
          </p:cNvPr>
          <p:cNvSpPr>
            <a:spLocks noGrp="1"/>
          </p:cNvSpPr>
          <p:nvPr>
            <p:ph idx="1"/>
          </p:nvPr>
        </p:nvSpPr>
        <p:spPr/>
        <p:txBody>
          <a:bodyPr/>
          <a:lstStyle/>
          <a:p>
            <a:r>
              <a:rPr lang="de-DE" dirty="0"/>
              <a:t>In diesem Raum kommen unterschiedliche Szenarien und Perspektiven des Dialogs und Transfers vor dem Hintergrund des Community Buildings zusammen. </a:t>
            </a:r>
          </a:p>
          <a:p>
            <a:pPr marL="342900" indent="-342900">
              <a:buFont typeface="+mj-lt"/>
              <a:buAutoNum type="arabicPeriod"/>
            </a:pPr>
            <a:r>
              <a:rPr lang="de-DE" dirty="0"/>
              <a:t>In welchen Kontexten befassen Sie sich mit der Ausgestaltung von Dialog und Transfer?</a:t>
            </a:r>
          </a:p>
          <a:p>
            <a:pPr marL="342900" indent="-342900">
              <a:buFont typeface="+mj-lt"/>
              <a:buAutoNum type="arabicPeriod"/>
            </a:pPr>
            <a:r>
              <a:rPr lang="de-DE" dirty="0"/>
              <a:t>Wählen Sie bitte eines dieser Kontexte/ Szenarien aus, das für Sie von Relevanz ist und finden sich entsprechend zu Gruppen zusammen.</a:t>
            </a:r>
          </a:p>
          <a:p>
            <a:pPr marL="342900" indent="-342900">
              <a:buFont typeface="+mj-lt"/>
              <a:buAutoNum type="arabicPeriod"/>
            </a:pPr>
            <a:r>
              <a:rPr lang="de-DE" dirty="0"/>
              <a:t>Reflektieren Sie</a:t>
            </a:r>
          </a:p>
          <a:p>
            <a:pPr marL="519750" lvl="2" indent="-285750"/>
            <a:r>
              <a:rPr lang="de-DE" dirty="0"/>
              <a:t>den Status Quo: Stärken und Schwächen der aktuellen Strategie</a:t>
            </a:r>
          </a:p>
          <a:p>
            <a:pPr marL="519750" lvl="2" indent="-285750"/>
            <a:r>
              <a:rPr lang="de-DE" dirty="0"/>
              <a:t>Möglichkeiten zur Weiterentwicklung des Transferansatzes</a:t>
            </a:r>
          </a:p>
          <a:p>
            <a:pPr marL="519750" lvl="2" indent="-285750"/>
            <a:r>
              <a:rPr lang="de-DE" dirty="0"/>
              <a:t>Weiterführende Gedanken und Erfahrungswerte</a:t>
            </a:r>
          </a:p>
          <a:p>
            <a:pPr marL="519750" lvl="2" indent="-285750"/>
            <a:r>
              <a:rPr lang="de-DE" dirty="0"/>
              <a:t>Halten Sie Ihren Austausch auf dieser Task Cards Pinnwand fest: </a:t>
            </a:r>
            <a:r>
              <a:rPr lang="de-DE" dirty="0">
                <a:hlinkClick r:id="rId3"/>
              </a:rPr>
              <a:t>https://www.taskcards.de/#/board/ee147dcc-aaf3-4025-a9aa-88b01b23e2a5/view</a:t>
            </a:r>
            <a:endParaRPr lang="de-DE" dirty="0"/>
          </a:p>
          <a:p>
            <a:pPr marL="519750" lvl="2" indent="-285750"/>
            <a:r>
              <a:rPr lang="de-DE" dirty="0"/>
              <a:t> </a:t>
            </a:r>
          </a:p>
          <a:p>
            <a:endParaRPr lang="de-DE" dirty="0"/>
          </a:p>
          <a:p>
            <a:r>
              <a:rPr lang="de-DE" dirty="0"/>
              <a:t>interessieren sich also für Community Building und in diesem Rahmen für die Anregung des Dialogs und Transfers in unterschiedlichen Kontexten.</a:t>
            </a:r>
          </a:p>
          <a:p>
            <a:r>
              <a:rPr lang="de-DE" dirty="0"/>
              <a:t>Wählen Sie sich ein Dialog- und Transferformat aus jenen aus, die ich soeben vorgestellt habe.</a:t>
            </a:r>
          </a:p>
          <a:p>
            <a:r>
              <a:rPr lang="de-DE" dirty="0"/>
              <a:t>Welche Transfer- und Dialogstrategien kommen bisher </a:t>
            </a:r>
          </a:p>
          <a:p>
            <a:endParaRPr lang="de-DE" dirty="0"/>
          </a:p>
          <a:p>
            <a:r>
              <a:rPr lang="de-DE" dirty="0"/>
              <a:t>Welche Szenarien spielen eine Rolle für Sie</a:t>
            </a:r>
            <a:r>
              <a:rPr lang="de-DE" sz="1200" dirty="0"/>
              <a:t>?</a:t>
            </a:r>
            <a:r>
              <a:rPr lang="de-DE" dirty="0"/>
              <a:t> </a:t>
            </a:r>
          </a:p>
          <a:p>
            <a:endParaRPr lang="de-DE" dirty="0"/>
          </a:p>
          <a:p>
            <a:r>
              <a:rPr lang="de-DE" dirty="0"/>
              <a:t>Sammeln Sie Ihre Ideen in Task Cards</a:t>
            </a:r>
          </a:p>
        </p:txBody>
      </p:sp>
      <p:sp>
        <p:nvSpPr>
          <p:cNvPr id="4" name="Fußzeilenplatzhalter 3">
            <a:extLst>
              <a:ext uri="{FF2B5EF4-FFF2-40B4-BE49-F238E27FC236}">
                <a16:creationId xmlns:a16="http://schemas.microsoft.com/office/drawing/2014/main" id="{158435B6-7585-446B-A3AA-525E922C7730}"/>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F1A392-BC59-4CC0-810E-3F0307EFDE95}"/>
              </a:ext>
            </a:extLst>
          </p:cNvPr>
          <p:cNvSpPr>
            <a:spLocks noGrp="1"/>
          </p:cNvSpPr>
          <p:nvPr>
            <p:ph type="sldNum" sz="quarter" idx="12"/>
          </p:nvPr>
        </p:nvSpPr>
        <p:spPr/>
        <p:txBody>
          <a:bodyPr/>
          <a:lstStyle/>
          <a:p>
            <a:fld id="{6067E78E-13C7-4BF7-8118-BF1621604904}" type="slidenum">
              <a:rPr lang="de-DE" smtClean="0"/>
              <a:t>24</a:t>
            </a:fld>
            <a:endParaRPr lang="de-DE"/>
          </a:p>
        </p:txBody>
      </p:sp>
      <p:sp>
        <p:nvSpPr>
          <p:cNvPr id="6" name="Rectangle 1">
            <a:extLst>
              <a:ext uri="{FF2B5EF4-FFF2-40B4-BE49-F238E27FC236}">
                <a16:creationId xmlns:a16="http://schemas.microsoft.com/office/drawing/2014/main" id="{C3603B2A-C197-41CB-9DB1-2E489ACDC9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2">
            <a:extLst>
              <a:ext uri="{FF2B5EF4-FFF2-40B4-BE49-F238E27FC236}">
                <a16:creationId xmlns:a16="http://schemas.microsoft.com/office/drawing/2014/main" id="{13114B6C-2303-4A90-AA8C-C34BA8C64DC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9" name="Drawing 0" descr="bc832fdefcc64a84ca1f4e112561a466.png">
            <a:extLst>
              <a:ext uri="{FF2B5EF4-FFF2-40B4-BE49-F238E27FC236}">
                <a16:creationId xmlns:a16="http://schemas.microsoft.com/office/drawing/2014/main" id="{1B3657CF-C22E-4F48-9DA1-F864AAB2FE3D}"/>
              </a:ext>
            </a:extLst>
          </p:cNvPr>
          <p:cNvPicPr/>
          <p:nvPr/>
        </p:nvPicPr>
        <p:blipFill>
          <a:blip r:embed="rId4"/>
          <a:stretch>
            <a:fillRect/>
          </a:stretch>
        </p:blipFill>
        <p:spPr>
          <a:xfrm>
            <a:off x="7344658" y="3117953"/>
            <a:ext cx="1574489" cy="1571313"/>
          </a:xfrm>
          <a:prstGeom prst="rect">
            <a:avLst/>
          </a:prstGeom>
        </p:spPr>
      </p:pic>
      <p:pic>
        <p:nvPicPr>
          <p:cNvPr id="10" name="Picture 13">
            <a:extLst>
              <a:ext uri="{FF2B5EF4-FFF2-40B4-BE49-F238E27FC236}">
                <a16:creationId xmlns:a16="http://schemas.microsoft.com/office/drawing/2014/main" id="{5E47A466-EAD7-4E15-BE9B-E3291832AFD6}"/>
              </a:ext>
            </a:extLst>
          </p:cNvPr>
          <p:cNvPicPr/>
          <p:nvPr/>
        </p:nvPicPr>
        <p:blipFill>
          <a:blip r:embed="rId5"/>
          <a:stretch/>
        </p:blipFill>
        <p:spPr>
          <a:xfrm>
            <a:off x="7808220" y="4802940"/>
            <a:ext cx="865620" cy="288300"/>
          </a:xfrm>
          <a:prstGeom prst="rect">
            <a:avLst/>
          </a:prstGeom>
          <a:ln w="0">
            <a:noFill/>
          </a:ln>
        </p:spPr>
      </p:pic>
    </p:spTree>
    <p:extLst>
      <p:ext uri="{BB962C8B-B14F-4D97-AF65-F5344CB8AC3E}">
        <p14:creationId xmlns:p14="http://schemas.microsoft.com/office/powerpoint/2010/main" val="39329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143460" y="362520"/>
            <a:ext cx="5904720" cy="328320"/>
          </a:xfrm>
          <a:prstGeom prst="rect">
            <a:avLst/>
          </a:prstGeom>
          <a:noFill/>
          <a:ln w="0">
            <a:noFill/>
          </a:ln>
        </p:spPr>
        <p:txBody>
          <a:bodyPr lIns="0" tIns="0" rIns="0" bIns="0" anchor="b">
            <a:noAutofit/>
          </a:bodyPr>
          <a:lstStyle/>
          <a:p>
            <a:pPr>
              <a:lnSpc>
                <a:spcPct val="100000"/>
              </a:lnSpc>
              <a:buNone/>
            </a:pPr>
            <a:br>
              <a:rPr sz="2800" dirty="0"/>
            </a:br>
            <a:r>
              <a:rPr lang="de-DE" sz="2800" b="0" strike="noStrike" spc="-1" dirty="0">
                <a:solidFill>
                  <a:srgbClr val="2E2D30"/>
                </a:solidFill>
                <a:latin typeface="Arial"/>
              </a:rPr>
              <a:t>Vielen Dank für Ihr Interesse!</a:t>
            </a:r>
            <a:endParaRPr lang="de-DE" sz="2800" b="0" strike="noStrike" spc="-1" dirty="0">
              <a:solidFill>
                <a:srgbClr val="000000"/>
              </a:solidFill>
              <a:latin typeface="Calibri"/>
            </a:endParaRPr>
          </a:p>
        </p:txBody>
      </p:sp>
      <p:sp>
        <p:nvSpPr>
          <p:cNvPr id="182" name="PlaceHolder 2"/>
          <p:cNvSpPr>
            <a:spLocks noGrp="1"/>
          </p:cNvSpPr>
          <p:nvPr>
            <p:ph type="subTitle"/>
          </p:nvPr>
        </p:nvSpPr>
        <p:spPr>
          <a:xfrm>
            <a:off x="438840" y="1213200"/>
            <a:ext cx="4750920" cy="676080"/>
          </a:xfrm>
          <a:prstGeom prst="rect">
            <a:avLst/>
          </a:prstGeom>
          <a:noFill/>
          <a:ln w="0">
            <a:noFill/>
          </a:ln>
        </p:spPr>
        <p:txBody>
          <a:bodyPr lIns="0" tIns="0" rIns="0" bIns="0" anchor="t">
            <a:noAutofit/>
          </a:bodyPr>
          <a:lstStyle/>
          <a:p>
            <a:pPr>
              <a:lnSpc>
                <a:spcPct val="100000"/>
              </a:lnSpc>
              <a:spcBef>
                <a:spcPts val="1400"/>
              </a:spcBef>
              <a:buNone/>
              <a:tabLst>
                <a:tab pos="0" algn="l"/>
              </a:tabLst>
            </a:pPr>
            <a:endParaRPr lang="en-US" sz="1200" b="0" strike="noStrike" spc="-1" dirty="0">
              <a:solidFill>
                <a:schemeClr val="accent3"/>
              </a:solidFill>
              <a:latin typeface="Arial"/>
            </a:endParaRPr>
          </a:p>
          <a:p>
            <a:pPr>
              <a:lnSpc>
                <a:spcPct val="100000"/>
              </a:lnSpc>
              <a:spcBef>
                <a:spcPts val="1400"/>
              </a:spcBef>
              <a:buNone/>
              <a:tabLst>
                <a:tab pos="0" algn="l"/>
              </a:tabLst>
            </a:pPr>
            <a:r>
              <a:rPr lang="en-US" sz="1200" b="0" strike="noStrike" spc="-1" dirty="0">
                <a:solidFill>
                  <a:schemeClr val="accent3"/>
                </a:solidFill>
                <a:latin typeface="Arial"/>
              </a:rPr>
              <a:t>Ana Schenk</a:t>
            </a:r>
            <a:br>
              <a:rPr sz="1200" dirty="0"/>
            </a:br>
            <a:r>
              <a:rPr lang="en-US" sz="1200" b="1" strike="noStrike" spc="-1" dirty="0" err="1">
                <a:solidFill>
                  <a:schemeClr val="accent3"/>
                </a:solidFill>
                <a:latin typeface="Arial"/>
              </a:rPr>
              <a:t>Korrespondenz</a:t>
            </a:r>
            <a:r>
              <a:rPr lang="en-US" sz="1200" b="1" strike="noStrike" spc="-1" dirty="0">
                <a:solidFill>
                  <a:schemeClr val="accent3"/>
                </a:solidFill>
                <a:latin typeface="Arial"/>
              </a:rPr>
              <a:t>: </a:t>
            </a:r>
            <a:r>
              <a:rPr lang="de-DE" sz="1200" b="1" strike="noStrike" spc="-1" dirty="0">
                <a:solidFill>
                  <a:schemeClr val="accent3"/>
                </a:solidFill>
                <a:latin typeface="Arial"/>
              </a:rPr>
              <a:t>a.schenk</a:t>
            </a:r>
            <a:r>
              <a:rPr lang="de-DE" sz="1200" b="1" spc="-1" dirty="0">
                <a:solidFill>
                  <a:schemeClr val="accent3"/>
                </a:solidFill>
                <a:latin typeface="Arial"/>
              </a:rPr>
              <a:t>@dipf.de</a:t>
            </a:r>
            <a:endParaRPr lang="de-DE" sz="1200" b="0" strike="noStrike" spc="-1" dirty="0">
              <a:solidFill>
                <a:srgbClr val="000000"/>
              </a:solidFill>
              <a:latin typeface="Calibri"/>
            </a:endParaRPr>
          </a:p>
          <a:p>
            <a:pPr>
              <a:lnSpc>
                <a:spcPct val="100000"/>
              </a:lnSpc>
              <a:spcBef>
                <a:spcPts val="1400"/>
              </a:spcBef>
              <a:buNone/>
              <a:tabLst>
                <a:tab pos="0" algn="l"/>
              </a:tabLst>
            </a:pPr>
            <a:endParaRPr lang="de-DE" sz="1000" b="0" strike="noStrike" spc="-1" dirty="0">
              <a:solidFill>
                <a:srgbClr val="000000"/>
              </a:solidFill>
              <a:latin typeface="Calibri"/>
            </a:endParaRPr>
          </a:p>
        </p:txBody>
      </p:sp>
      <p:sp>
        <p:nvSpPr>
          <p:cNvPr id="183" name="PlaceHolder 3"/>
          <p:cNvSpPr>
            <a:spLocks noGrp="1"/>
          </p:cNvSpPr>
          <p:nvPr>
            <p:ph type="ftr" idx="28"/>
          </p:nvPr>
        </p:nvSpPr>
        <p:spPr>
          <a:xfrm>
            <a:off x="289080" y="4923720"/>
            <a:ext cx="7629480" cy="105840"/>
          </a:xfrm>
          <a:prstGeom prst="rect">
            <a:avLst/>
          </a:prstGeom>
          <a:noFill/>
          <a:ln w="0">
            <a:noFill/>
          </a:ln>
        </p:spPr>
        <p:txBody>
          <a:bodyPr lIns="0" tIns="0" rIns="0" bIns="0" anchor="b">
            <a:noAutofit/>
          </a:bodyPr>
          <a:lstStyle/>
          <a:p>
            <a:endParaRPr lang="de-DE" sz="1400" b="0" strike="noStrike" spc="-1">
              <a:solidFill>
                <a:srgbClr val="000000"/>
              </a:solidFill>
              <a:latin typeface="Calibri"/>
            </a:endParaRPr>
          </a:p>
        </p:txBody>
      </p:sp>
      <p:pic>
        <p:nvPicPr>
          <p:cNvPr id="185" name="Grafik 21"/>
          <p:cNvPicPr/>
          <p:nvPr/>
        </p:nvPicPr>
        <p:blipFill>
          <a:blip r:embed="rId3"/>
          <a:stretch/>
        </p:blipFill>
        <p:spPr>
          <a:xfrm>
            <a:off x="283680" y="4229053"/>
            <a:ext cx="2304662" cy="758973"/>
          </a:xfrm>
          <a:prstGeom prst="rect">
            <a:avLst/>
          </a:prstGeom>
          <a:ln w="0">
            <a:noFill/>
          </a:ln>
        </p:spPr>
      </p:pic>
      <p:pic>
        <p:nvPicPr>
          <p:cNvPr id="186" name="Grafik 20"/>
          <p:cNvPicPr/>
          <p:nvPr/>
        </p:nvPicPr>
        <p:blipFill>
          <a:blip r:embed="rId4"/>
          <a:srcRect t="34017"/>
          <a:stretch/>
        </p:blipFill>
        <p:spPr>
          <a:xfrm>
            <a:off x="5048088" y="4468333"/>
            <a:ext cx="2174841" cy="454204"/>
          </a:xfrm>
          <a:prstGeom prst="rect">
            <a:avLst/>
          </a:prstGeom>
          <a:ln w="0">
            <a:noFill/>
          </a:ln>
        </p:spPr>
      </p:pic>
      <p:pic>
        <p:nvPicPr>
          <p:cNvPr id="187" name="Grafik 19"/>
          <p:cNvPicPr/>
          <p:nvPr/>
        </p:nvPicPr>
        <p:blipFill>
          <a:blip r:embed="rId5"/>
          <a:srcRect t="7540" b="11804"/>
          <a:stretch/>
        </p:blipFill>
        <p:spPr>
          <a:xfrm>
            <a:off x="7289640" y="4061417"/>
            <a:ext cx="1397160" cy="898303"/>
          </a:xfrm>
          <a:prstGeom prst="rect">
            <a:avLst/>
          </a:prstGeom>
          <a:ln w="0">
            <a:noFill/>
          </a:ln>
        </p:spPr>
      </p:pic>
      <p:pic>
        <p:nvPicPr>
          <p:cNvPr id="188" name="Picture 13"/>
          <p:cNvPicPr/>
          <p:nvPr/>
        </p:nvPicPr>
        <p:blipFill>
          <a:blip r:embed="rId6"/>
          <a:stretch/>
        </p:blipFill>
        <p:spPr>
          <a:xfrm>
            <a:off x="437400" y="2934000"/>
            <a:ext cx="3175920" cy="1118160"/>
          </a:xfrm>
          <a:prstGeom prst="rect">
            <a:avLst/>
          </a:prstGeom>
          <a:ln w="0">
            <a:noFill/>
          </a:ln>
        </p:spPr>
      </p:pic>
      <p:sp>
        <p:nvSpPr>
          <p:cNvPr id="189" name="TextBox 14"/>
          <p:cNvSpPr/>
          <p:nvPr/>
        </p:nvSpPr>
        <p:spPr>
          <a:xfrm>
            <a:off x="3605760" y="2893320"/>
            <a:ext cx="29674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de-DE" sz="1000" dirty="0"/>
              <a:t>Wirksame Wege des Dialogs und Transfers</a:t>
            </a:r>
          </a:p>
          <a:p>
            <a:r>
              <a:rPr lang="de-DE" sz="1000" b="0" strike="noStrike" spc="-1" dirty="0">
                <a:solidFill>
                  <a:srgbClr val="464646"/>
                </a:solidFill>
                <a:latin typeface="Arial"/>
                <a:ea typeface="DejaVu Sans"/>
              </a:rPr>
              <a:t>von Ana Schenk </a:t>
            </a:r>
            <a:r>
              <a:rPr lang="en-GB" sz="1000" b="0" u="sng" strike="noStrike" spc="-1" dirty="0">
                <a:solidFill>
                  <a:srgbClr val="6DA5D5"/>
                </a:solidFill>
                <a:uFillTx/>
                <a:latin typeface="Arial"/>
                <a:ea typeface="DejaVu Sans"/>
                <a:hlinkClick r:id="rId7"/>
              </a:rPr>
              <a:t>Creative Commons Attribution-</a:t>
            </a:r>
            <a:r>
              <a:rPr lang="en-GB" sz="1000" b="0" u="sng" strike="noStrike" spc="-1" dirty="0" err="1">
                <a:solidFill>
                  <a:srgbClr val="6DA5D5"/>
                </a:solidFill>
                <a:uFillTx/>
                <a:latin typeface="Arial"/>
                <a:ea typeface="DejaVu Sans"/>
                <a:hlinkClick r:id="rId7"/>
              </a:rPr>
              <a:t>ShareAlike</a:t>
            </a:r>
            <a:r>
              <a:rPr lang="en-GB" sz="1000" b="0" u="sng" strike="noStrike" spc="-1" dirty="0">
                <a:solidFill>
                  <a:srgbClr val="6DA5D5"/>
                </a:solidFill>
                <a:uFillTx/>
                <a:latin typeface="Arial"/>
                <a:ea typeface="DejaVu Sans"/>
                <a:hlinkClick r:id="rId7"/>
              </a:rPr>
              <a:t> 4.0 International License</a:t>
            </a:r>
            <a:r>
              <a:rPr lang="en-GB" sz="1000" b="0" strike="noStrike" spc="-1" dirty="0">
                <a:solidFill>
                  <a:srgbClr val="464646"/>
                </a:solidFill>
                <a:latin typeface="Arial"/>
                <a:ea typeface="DejaVu Sans"/>
              </a:rPr>
              <a:t>.</a:t>
            </a:r>
            <a:endParaRPr lang="de-DE" sz="1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289080" y="201240"/>
            <a:ext cx="6505200" cy="493560"/>
          </a:xfrm>
          <a:prstGeom prst="rect">
            <a:avLst/>
          </a:prstGeom>
          <a:noFill/>
          <a:ln w="0">
            <a:noFill/>
          </a:ln>
        </p:spPr>
        <p:txBody>
          <a:bodyPr lIns="0" tIns="0" rIns="0" bIns="0" anchor="ctr">
            <a:noAutofit/>
          </a:bodyPr>
          <a:lstStyle/>
          <a:p>
            <a:pPr>
              <a:lnSpc>
                <a:spcPct val="90000"/>
              </a:lnSpc>
              <a:buNone/>
            </a:pPr>
            <a:r>
              <a:rPr lang="de-DE" sz="2000" b="0" strike="noStrike" spc="-1" dirty="0">
                <a:solidFill>
                  <a:srgbClr val="2E2D30"/>
                </a:solidFill>
                <a:latin typeface="Arial"/>
              </a:rPr>
              <a:t>Quellenverzeichnis </a:t>
            </a:r>
            <a:endParaRPr lang="de-DE" sz="2000" b="0" strike="noStrike" spc="-1" dirty="0">
              <a:solidFill>
                <a:srgbClr val="000000"/>
              </a:solidFill>
              <a:latin typeface="Arial"/>
            </a:endParaRPr>
          </a:p>
        </p:txBody>
      </p:sp>
      <p:sp>
        <p:nvSpPr>
          <p:cNvPr id="208" name="PlaceHolder 2"/>
          <p:cNvSpPr>
            <a:spLocks noGrp="1"/>
          </p:cNvSpPr>
          <p:nvPr>
            <p:ph/>
          </p:nvPr>
        </p:nvSpPr>
        <p:spPr>
          <a:xfrm>
            <a:off x="289080" y="1031040"/>
            <a:ext cx="8565840" cy="3757320"/>
          </a:xfrm>
          <a:prstGeom prst="rect">
            <a:avLst/>
          </a:prstGeom>
          <a:noFill/>
          <a:ln w="0">
            <a:noFill/>
          </a:ln>
        </p:spPr>
        <p:txBody>
          <a:bodyPr lIns="0" tIns="0" rIns="0" bIns="0" anchor="t">
            <a:noAutofit/>
          </a:bodyPr>
          <a:lstStyle/>
          <a:p>
            <a:pPr marL="285840" indent="-285840">
              <a:lnSpc>
                <a:spcPct val="100000"/>
              </a:lnSpc>
              <a:spcBef>
                <a:spcPts val="1400"/>
              </a:spcBef>
              <a:buClr>
                <a:srgbClr val="000000"/>
              </a:buClr>
              <a:buFont typeface="Arial"/>
              <a:buChar char="•"/>
            </a:pPr>
            <a:r>
              <a:rPr lang="en-US" sz="1100" b="0" strike="noStrike" spc="-1" dirty="0">
                <a:solidFill>
                  <a:srgbClr val="000000"/>
                </a:solidFill>
                <a:latin typeface="Arial"/>
              </a:rPr>
              <a:t>Edwards HE, Chang AM, Gibb M, Finlayson KJ, Parker C, O'Reilly M, McDowell J, </a:t>
            </a:r>
            <a:r>
              <a:rPr lang="en-US" sz="1100" b="0" strike="noStrike" spc="-1" dirty="0" err="1">
                <a:solidFill>
                  <a:srgbClr val="000000"/>
                </a:solidFill>
                <a:latin typeface="Arial"/>
              </a:rPr>
              <a:t>Shuter</a:t>
            </a:r>
            <a:r>
              <a:rPr lang="en-US" sz="1100" b="0" strike="noStrike" spc="-1" dirty="0">
                <a:solidFill>
                  <a:srgbClr val="000000"/>
                </a:solidFill>
                <a:latin typeface="Arial"/>
              </a:rPr>
              <a:t> P. (2017): Reduced prevalence and severity of wounds following implementation of the Champions for Skin Integrity model to facilitate uptake of evidence-based practice in aged care. J Clin </a:t>
            </a:r>
            <a:r>
              <a:rPr lang="en-US" sz="1100" b="0" strike="noStrike" spc="-1" dirty="0" err="1">
                <a:solidFill>
                  <a:srgbClr val="000000"/>
                </a:solidFill>
                <a:latin typeface="Arial"/>
              </a:rPr>
              <a:t>Nurs</a:t>
            </a:r>
            <a:r>
              <a:rPr lang="en-US" sz="1100" b="0" strike="noStrike" spc="-1" dirty="0">
                <a:solidFill>
                  <a:srgbClr val="000000"/>
                </a:solidFill>
                <a:latin typeface="Arial"/>
              </a:rPr>
              <a:t>. 26(23-24):4276-4285. </a:t>
            </a:r>
            <a:r>
              <a:rPr lang="en-US" sz="1100" b="0" strike="noStrike" spc="-1" dirty="0" err="1">
                <a:solidFill>
                  <a:srgbClr val="000000"/>
                </a:solidFill>
                <a:latin typeface="Arial"/>
              </a:rPr>
              <a:t>doi</a:t>
            </a:r>
            <a:r>
              <a:rPr lang="en-US" sz="1100" b="0" strike="noStrike" spc="-1" dirty="0">
                <a:solidFill>
                  <a:srgbClr val="000000"/>
                </a:solidFill>
                <a:latin typeface="Arial"/>
              </a:rPr>
              <a:t>: 10.1111/jocn.13752. </a:t>
            </a:r>
            <a:endParaRPr lang="de-DE" sz="1100" b="0" strike="noStrike" spc="-1" dirty="0">
              <a:solidFill>
                <a:srgbClr val="000000"/>
              </a:solidFill>
              <a:latin typeface="Arial"/>
            </a:endParaRPr>
          </a:p>
          <a:p>
            <a:pPr marL="285840" indent="-285840">
              <a:lnSpc>
                <a:spcPct val="100000"/>
              </a:lnSpc>
              <a:spcBef>
                <a:spcPts val="1400"/>
              </a:spcBef>
              <a:buClr>
                <a:srgbClr val="000000"/>
              </a:buClr>
              <a:buFont typeface="Arial"/>
              <a:buChar char="•"/>
            </a:pPr>
            <a:r>
              <a:rPr lang="en-US" sz="1100" b="0" strike="noStrike" spc="-1" dirty="0">
                <a:solidFill>
                  <a:srgbClr val="000000"/>
                </a:solidFill>
                <a:latin typeface="Arial"/>
              </a:rPr>
              <a:t>Hou HT, Sung YT, Chang KE (2009): Exploring the behavioral patterns of an online knowledge-sharing discussion activity among teachers with problem-solving strategy, Teaching and Teacher Education, Volume 25, Issue 1, 2009, Pages 101-108, ISSN 0742-051X, </a:t>
            </a:r>
            <a:r>
              <a:rPr lang="en-US" sz="1100" b="0" u="sng" strike="noStrike" spc="-1" dirty="0">
                <a:solidFill>
                  <a:srgbClr val="6DA5D5"/>
                </a:solidFill>
                <a:uFillTx/>
                <a:latin typeface="Arial"/>
                <a:hlinkClick r:id="rId3"/>
              </a:rPr>
              <a:t>https://doi.org/10.1016/j.tate.2008.07.006</a:t>
            </a:r>
            <a:r>
              <a:rPr lang="en-US" sz="1100" b="0" strike="noStrike" spc="-1" dirty="0">
                <a:solidFill>
                  <a:srgbClr val="000000"/>
                </a:solidFill>
                <a:latin typeface="Arial"/>
              </a:rPr>
              <a:t>.</a:t>
            </a:r>
          </a:p>
          <a:p>
            <a:pPr marL="285840" indent="-285840">
              <a:buClr>
                <a:srgbClr val="000000"/>
              </a:buClr>
              <a:buFont typeface="Arial"/>
              <a:buChar char="•"/>
            </a:pPr>
            <a:r>
              <a:rPr lang="en-US" sz="1100" spc="-1" dirty="0" err="1">
                <a:solidFill>
                  <a:srgbClr val="000000"/>
                </a:solidFill>
              </a:rPr>
              <a:t>Jusinski</a:t>
            </a:r>
            <a:r>
              <a:rPr lang="en-US" sz="1100" spc="-1" dirty="0">
                <a:solidFill>
                  <a:srgbClr val="000000"/>
                </a:solidFill>
              </a:rPr>
              <a:t>, Margaret. (2019). Hidden in Plain Sight: Knowledge Broker Teachers and Professional Development. </a:t>
            </a:r>
            <a:endParaRPr lang="en-US" sz="1100" b="0" strike="noStrike" spc="-1" dirty="0">
              <a:solidFill>
                <a:srgbClr val="000000"/>
              </a:solidFill>
              <a:latin typeface="Arial"/>
            </a:endParaRPr>
          </a:p>
          <a:p>
            <a:pPr marL="285840" indent="-285840">
              <a:lnSpc>
                <a:spcPct val="100000"/>
              </a:lnSpc>
              <a:spcBef>
                <a:spcPts val="1400"/>
              </a:spcBef>
              <a:buClr>
                <a:srgbClr val="000000"/>
              </a:buClr>
              <a:buFont typeface="Arial"/>
              <a:buChar char="•"/>
            </a:pPr>
            <a:r>
              <a:rPr lang="de-DE" altLang="de-DE" sz="1100" dirty="0" err="1">
                <a:solidFill>
                  <a:srgbClr val="000000"/>
                </a:solidFill>
                <a:latin typeface="Arial" panose="020B0604020202020204" pitchFamily="34" charset="0"/>
                <a:cs typeface="Arial" panose="020B0604020202020204" pitchFamily="34" charset="0"/>
              </a:rPr>
              <a:t>Kerres</a:t>
            </a:r>
            <a:r>
              <a:rPr lang="de-DE" altLang="de-DE" sz="1100" dirty="0">
                <a:solidFill>
                  <a:srgbClr val="000000"/>
                </a:solidFill>
                <a:latin typeface="Arial" panose="020B0604020202020204" pitchFamily="34" charset="0"/>
                <a:cs typeface="Arial" panose="020B0604020202020204" pitchFamily="34" charset="0"/>
              </a:rPr>
              <a:t>, Michael; Sander, Pia; </a:t>
            </a:r>
            <a:r>
              <a:rPr lang="de-DE" altLang="de-DE" sz="1100" dirty="0" err="1">
                <a:solidFill>
                  <a:srgbClr val="000000"/>
                </a:solidFill>
                <a:latin typeface="Arial" panose="020B0604020202020204" pitchFamily="34" charset="0"/>
                <a:cs typeface="Arial" panose="020B0604020202020204" pitchFamily="34" charset="0"/>
              </a:rPr>
              <a:t>Waffner</a:t>
            </a:r>
            <a:r>
              <a:rPr lang="de-DE" altLang="de-DE" sz="1100" dirty="0">
                <a:solidFill>
                  <a:srgbClr val="000000"/>
                </a:solidFill>
                <a:latin typeface="Arial" panose="020B0604020202020204" pitchFamily="34" charset="0"/>
                <a:cs typeface="Arial" panose="020B0604020202020204" pitchFamily="34" charset="0"/>
              </a:rPr>
              <a:t>, Bettina (2022): Zum Zusammenwirken von Bildungsforschung und Bildungspraxis: Gestaltungsorientierte Bildungsforschung als Ko-Konstruktion. Bildungsforschung (2022) 2, S. 1-20. In: </a:t>
            </a:r>
            <a:r>
              <a:rPr lang="de-DE" altLang="de-DE" sz="1100" i="1" dirty="0">
                <a:solidFill>
                  <a:srgbClr val="000000"/>
                </a:solidFill>
                <a:latin typeface="Arial" panose="020B0604020202020204" pitchFamily="34" charset="0"/>
                <a:cs typeface="Arial" panose="020B0604020202020204" pitchFamily="34" charset="0"/>
              </a:rPr>
              <a:t>Bildungsforschung</a:t>
            </a:r>
            <a:r>
              <a:rPr lang="de-DE" altLang="de-DE" sz="1100" dirty="0">
                <a:solidFill>
                  <a:srgbClr val="000000"/>
                </a:solidFill>
                <a:latin typeface="Arial" panose="020B0604020202020204" pitchFamily="34" charset="0"/>
                <a:cs typeface="Arial" panose="020B0604020202020204" pitchFamily="34" charset="0"/>
              </a:rPr>
              <a:t>. DOI: 10.25656/01:25457.</a:t>
            </a:r>
            <a:endParaRPr lang="de-DE" sz="1100" b="0" strike="noStrike" spc="-1" dirty="0">
              <a:solidFill>
                <a:srgbClr val="000000"/>
              </a:solidFill>
              <a:latin typeface="Arial"/>
            </a:endParaRPr>
          </a:p>
          <a:p>
            <a:pPr marL="285840" indent="-285840">
              <a:lnSpc>
                <a:spcPct val="100000"/>
              </a:lnSpc>
              <a:spcBef>
                <a:spcPts val="1400"/>
              </a:spcBef>
              <a:buClr>
                <a:srgbClr val="000000"/>
              </a:buClr>
              <a:buFont typeface="Arial"/>
              <a:buChar char="•"/>
            </a:pPr>
            <a:r>
              <a:rPr lang="de-DE" altLang="de-DE" sz="1100" dirty="0">
                <a:solidFill>
                  <a:srgbClr val="000000"/>
                </a:solidFill>
                <a:latin typeface="Arial" panose="020B0604020202020204" pitchFamily="34" charset="0"/>
                <a:cs typeface="Arial" panose="020B0604020202020204" pitchFamily="34" charset="0"/>
              </a:rPr>
              <a:t>OECD (2022): Who </a:t>
            </a:r>
            <a:r>
              <a:rPr lang="de-DE" altLang="de-DE" sz="1100" dirty="0" err="1">
                <a:solidFill>
                  <a:srgbClr val="000000"/>
                </a:solidFill>
                <a:latin typeface="Arial" panose="020B0604020202020204" pitchFamily="34" charset="0"/>
                <a:cs typeface="Arial" panose="020B0604020202020204" pitchFamily="34" charset="0"/>
              </a:rPr>
              <a:t>Cares</a:t>
            </a:r>
            <a:r>
              <a:rPr lang="de-DE" altLang="de-DE" sz="1100" dirty="0">
                <a:solidFill>
                  <a:srgbClr val="000000"/>
                </a:solidFill>
                <a:latin typeface="Arial" panose="020B0604020202020204" pitchFamily="34" charset="0"/>
                <a:cs typeface="Arial" panose="020B0604020202020204" pitchFamily="34" charset="0"/>
              </a:rPr>
              <a:t> </a:t>
            </a:r>
            <a:r>
              <a:rPr lang="de-DE" altLang="de-DE" sz="1100" dirty="0" err="1">
                <a:solidFill>
                  <a:srgbClr val="000000"/>
                </a:solidFill>
                <a:latin typeface="Arial" panose="020B0604020202020204" pitchFamily="34" charset="0"/>
                <a:cs typeface="Arial" panose="020B0604020202020204" pitchFamily="34" charset="0"/>
              </a:rPr>
              <a:t>about</a:t>
            </a:r>
            <a:r>
              <a:rPr lang="de-DE" altLang="de-DE" sz="1100" dirty="0">
                <a:solidFill>
                  <a:srgbClr val="000000"/>
                </a:solidFill>
                <a:latin typeface="Arial" panose="020B0604020202020204" pitchFamily="34" charset="0"/>
                <a:cs typeface="Arial" panose="020B0604020202020204" pitchFamily="34" charset="0"/>
              </a:rPr>
              <a:t> </a:t>
            </a:r>
            <a:r>
              <a:rPr lang="de-DE" altLang="de-DE" sz="1100" dirty="0" err="1">
                <a:solidFill>
                  <a:srgbClr val="000000"/>
                </a:solidFill>
                <a:latin typeface="Arial" panose="020B0604020202020204" pitchFamily="34" charset="0"/>
                <a:cs typeface="Arial" panose="020B0604020202020204" pitchFamily="34" charset="0"/>
              </a:rPr>
              <a:t>Using</a:t>
            </a:r>
            <a:r>
              <a:rPr lang="de-DE" altLang="de-DE" sz="1100" dirty="0">
                <a:solidFill>
                  <a:srgbClr val="000000"/>
                </a:solidFill>
                <a:latin typeface="Arial" panose="020B0604020202020204" pitchFamily="34" charset="0"/>
                <a:cs typeface="Arial" panose="020B0604020202020204" pitchFamily="34" charset="0"/>
              </a:rPr>
              <a:t> Education Research in Policy and Practice? </a:t>
            </a:r>
            <a:r>
              <a:rPr lang="de-DE" altLang="de-DE" sz="1100" dirty="0" err="1">
                <a:solidFill>
                  <a:srgbClr val="000000"/>
                </a:solidFill>
                <a:latin typeface="Arial" panose="020B0604020202020204" pitchFamily="34" charset="0"/>
                <a:cs typeface="Arial" panose="020B0604020202020204" pitchFamily="34" charset="0"/>
              </a:rPr>
              <a:t>Strenghtening</a:t>
            </a:r>
            <a:r>
              <a:rPr lang="de-DE" altLang="de-DE" sz="1100" dirty="0">
                <a:solidFill>
                  <a:srgbClr val="000000"/>
                </a:solidFill>
                <a:latin typeface="Arial" panose="020B0604020202020204" pitchFamily="34" charset="0"/>
                <a:cs typeface="Arial" panose="020B0604020202020204" pitchFamily="34" charset="0"/>
              </a:rPr>
              <a:t> Research Engagement. Paris.</a:t>
            </a:r>
            <a:endParaRPr lang="de-DE" sz="1100" b="0" strike="noStrike" spc="-1" dirty="0">
              <a:solidFill>
                <a:srgbClr val="000000"/>
              </a:solidFill>
              <a:latin typeface="Arial"/>
            </a:endParaRPr>
          </a:p>
          <a:p>
            <a:pPr marL="285840" indent="-285840">
              <a:lnSpc>
                <a:spcPct val="100000"/>
              </a:lnSpc>
              <a:spcBef>
                <a:spcPts val="1400"/>
              </a:spcBef>
              <a:buClr>
                <a:srgbClr val="000000"/>
              </a:buClr>
              <a:buFont typeface="Arial"/>
              <a:buChar char="•"/>
            </a:pPr>
            <a:r>
              <a:rPr lang="de-DE" sz="1100" b="0" strike="noStrike" spc="-1" dirty="0" err="1">
                <a:solidFill>
                  <a:srgbClr val="000000"/>
                </a:solidFill>
                <a:latin typeface="Arial"/>
              </a:rPr>
              <a:t>Ouzzani</a:t>
            </a:r>
            <a:r>
              <a:rPr lang="de-DE" sz="1100" b="0" strike="noStrike" spc="-1" dirty="0">
                <a:solidFill>
                  <a:srgbClr val="000000"/>
                </a:solidFill>
                <a:latin typeface="Arial"/>
              </a:rPr>
              <a:t> M, </a:t>
            </a:r>
            <a:r>
              <a:rPr lang="de-DE" sz="1100" b="0" strike="noStrike" spc="-1" dirty="0" err="1">
                <a:solidFill>
                  <a:srgbClr val="000000"/>
                </a:solidFill>
                <a:latin typeface="Arial"/>
              </a:rPr>
              <a:t>Hammady</a:t>
            </a:r>
            <a:r>
              <a:rPr lang="de-DE" sz="1100" b="0" strike="noStrike" spc="-1" dirty="0">
                <a:solidFill>
                  <a:srgbClr val="000000"/>
                </a:solidFill>
                <a:latin typeface="Arial"/>
              </a:rPr>
              <a:t> H, </a:t>
            </a:r>
            <a:r>
              <a:rPr lang="de-DE" sz="1100" b="0" strike="noStrike" spc="-1" dirty="0" err="1">
                <a:solidFill>
                  <a:srgbClr val="000000"/>
                </a:solidFill>
                <a:latin typeface="Arial"/>
              </a:rPr>
              <a:t>Fedorowicz</a:t>
            </a:r>
            <a:r>
              <a:rPr lang="de-DE" sz="1100" b="0" strike="noStrike" spc="-1" dirty="0">
                <a:solidFill>
                  <a:srgbClr val="000000"/>
                </a:solidFill>
                <a:latin typeface="Arial"/>
              </a:rPr>
              <a:t> Z, </a:t>
            </a:r>
            <a:r>
              <a:rPr lang="de-DE" sz="1100" b="0" strike="noStrike" spc="-1" dirty="0" err="1">
                <a:solidFill>
                  <a:srgbClr val="000000"/>
                </a:solidFill>
                <a:latin typeface="Arial"/>
              </a:rPr>
              <a:t>Elmagarmid</a:t>
            </a:r>
            <a:r>
              <a:rPr lang="de-DE" sz="1100" b="0" strike="noStrike" spc="-1" dirty="0">
                <a:solidFill>
                  <a:srgbClr val="000000"/>
                </a:solidFill>
                <a:latin typeface="Arial"/>
              </a:rPr>
              <a:t> A. (2016): </a:t>
            </a:r>
            <a:r>
              <a:rPr lang="de-DE" sz="1100" b="0" u="sng" strike="noStrike" spc="-1" dirty="0">
                <a:solidFill>
                  <a:srgbClr val="6DA5D5"/>
                </a:solidFill>
                <a:uFillTx/>
                <a:latin typeface="Arial"/>
                <a:hlinkClick r:id="rId4"/>
              </a:rPr>
              <a:t>Rayyan — a web and mobile </a:t>
            </a:r>
            <a:r>
              <a:rPr lang="de-DE" sz="1100" b="0" u="sng" strike="noStrike" spc="-1" dirty="0" err="1">
                <a:solidFill>
                  <a:srgbClr val="6DA5D5"/>
                </a:solidFill>
                <a:uFillTx/>
                <a:latin typeface="Arial"/>
                <a:hlinkClick r:id="rId4"/>
              </a:rPr>
              <a:t>app</a:t>
            </a:r>
            <a:r>
              <a:rPr lang="de-DE" sz="1100" b="0" u="sng" strike="noStrike" spc="-1" dirty="0">
                <a:solidFill>
                  <a:srgbClr val="6DA5D5"/>
                </a:solidFill>
                <a:uFillTx/>
                <a:latin typeface="Arial"/>
                <a:hlinkClick r:id="rId4"/>
              </a:rPr>
              <a:t> </a:t>
            </a:r>
            <a:r>
              <a:rPr lang="de-DE" sz="1100" b="0" u="sng" strike="noStrike" spc="-1" dirty="0" err="1">
                <a:solidFill>
                  <a:srgbClr val="6DA5D5"/>
                </a:solidFill>
                <a:uFillTx/>
                <a:latin typeface="Arial"/>
                <a:hlinkClick r:id="rId4"/>
              </a:rPr>
              <a:t>for</a:t>
            </a:r>
            <a:r>
              <a:rPr lang="de-DE" sz="1100" b="0" u="sng" strike="noStrike" spc="-1" dirty="0">
                <a:solidFill>
                  <a:srgbClr val="6DA5D5"/>
                </a:solidFill>
                <a:uFillTx/>
                <a:latin typeface="Arial"/>
                <a:hlinkClick r:id="rId4"/>
              </a:rPr>
              <a:t> </a:t>
            </a:r>
            <a:r>
              <a:rPr lang="de-DE" sz="1100" b="0" u="sng" strike="noStrike" spc="-1" dirty="0" err="1">
                <a:solidFill>
                  <a:srgbClr val="6DA5D5"/>
                </a:solidFill>
                <a:uFillTx/>
                <a:latin typeface="Arial"/>
                <a:hlinkClick r:id="rId4"/>
              </a:rPr>
              <a:t>systematic</a:t>
            </a:r>
            <a:r>
              <a:rPr lang="de-DE" sz="1100" b="0" u="sng" strike="noStrike" spc="-1" dirty="0">
                <a:solidFill>
                  <a:srgbClr val="6DA5D5"/>
                </a:solidFill>
                <a:uFillTx/>
                <a:latin typeface="Arial"/>
                <a:hlinkClick r:id="rId4"/>
              </a:rPr>
              <a:t> </a:t>
            </a:r>
            <a:r>
              <a:rPr lang="de-DE" sz="1100" b="0" u="sng" strike="noStrike" spc="-1" dirty="0" err="1">
                <a:solidFill>
                  <a:srgbClr val="6DA5D5"/>
                </a:solidFill>
                <a:uFillTx/>
                <a:latin typeface="Arial"/>
                <a:hlinkClick r:id="rId4"/>
              </a:rPr>
              <a:t>reviews</a:t>
            </a:r>
            <a:r>
              <a:rPr lang="de-DE" sz="1100" b="0" strike="noStrike" spc="-1" dirty="0">
                <a:solidFill>
                  <a:srgbClr val="000000"/>
                </a:solidFill>
                <a:latin typeface="Arial"/>
              </a:rPr>
              <a:t>. </a:t>
            </a:r>
            <a:r>
              <a:rPr lang="de-DE" sz="1100" b="0" strike="noStrike" spc="-1" dirty="0" err="1">
                <a:solidFill>
                  <a:srgbClr val="000000"/>
                </a:solidFill>
                <a:latin typeface="Arial"/>
              </a:rPr>
              <a:t>Systematic</a:t>
            </a:r>
            <a:r>
              <a:rPr lang="de-DE" sz="1100" b="0" strike="noStrike" spc="-1" dirty="0">
                <a:solidFill>
                  <a:srgbClr val="000000"/>
                </a:solidFill>
                <a:latin typeface="Arial"/>
              </a:rPr>
              <a:t> Reviews (2016) 5:210, DOI: 10.1186/s13643-016-0384-4</a:t>
            </a:r>
          </a:p>
          <a:p>
            <a:pPr marL="285840" indent="-285840">
              <a:lnSpc>
                <a:spcPct val="100000"/>
              </a:lnSpc>
              <a:spcBef>
                <a:spcPts val="1400"/>
              </a:spcBef>
              <a:buClr>
                <a:srgbClr val="000000"/>
              </a:buClr>
              <a:buFont typeface="Arial"/>
              <a:buChar char="•"/>
            </a:pPr>
            <a:r>
              <a:rPr lang="de-DE" sz="1100" b="0" strike="noStrike" spc="-1" dirty="0">
                <a:solidFill>
                  <a:srgbClr val="000000"/>
                </a:solidFill>
                <a:latin typeface="Arial"/>
              </a:rPr>
              <a:t>Page M J, McKenzie J E, </a:t>
            </a:r>
            <a:r>
              <a:rPr lang="de-DE" sz="1100" b="0" strike="noStrike" spc="-1" dirty="0" err="1">
                <a:solidFill>
                  <a:srgbClr val="000000"/>
                </a:solidFill>
                <a:latin typeface="Arial"/>
              </a:rPr>
              <a:t>Bossuyt</a:t>
            </a:r>
            <a:r>
              <a:rPr lang="de-DE" sz="1100" b="0" strike="noStrike" spc="-1" dirty="0">
                <a:solidFill>
                  <a:srgbClr val="000000"/>
                </a:solidFill>
                <a:latin typeface="Arial"/>
              </a:rPr>
              <a:t> P M, </a:t>
            </a:r>
            <a:r>
              <a:rPr lang="de-DE" sz="1100" b="0" strike="noStrike" spc="-1" dirty="0" err="1">
                <a:solidFill>
                  <a:srgbClr val="000000"/>
                </a:solidFill>
                <a:latin typeface="Arial"/>
              </a:rPr>
              <a:t>Boutron</a:t>
            </a:r>
            <a:r>
              <a:rPr lang="de-DE" sz="1100" b="0" strike="noStrike" spc="-1" dirty="0">
                <a:solidFill>
                  <a:srgbClr val="000000"/>
                </a:solidFill>
                <a:latin typeface="Arial"/>
              </a:rPr>
              <a:t> I, Hoffmann T C, </a:t>
            </a:r>
            <a:r>
              <a:rPr lang="de-DE" sz="1100" b="0" strike="noStrike" spc="-1" dirty="0" err="1">
                <a:solidFill>
                  <a:srgbClr val="000000"/>
                </a:solidFill>
                <a:latin typeface="Arial"/>
              </a:rPr>
              <a:t>Mulrow</a:t>
            </a:r>
            <a:r>
              <a:rPr lang="de-DE" sz="1100" b="0" strike="noStrike" spc="-1" dirty="0">
                <a:solidFill>
                  <a:srgbClr val="000000"/>
                </a:solidFill>
                <a:latin typeface="Arial"/>
              </a:rPr>
              <a:t> C D et al. (2021): The PRISMA 2020 </a:t>
            </a:r>
            <a:r>
              <a:rPr lang="de-DE" sz="1100" b="0" strike="noStrike" spc="-1" dirty="0" err="1">
                <a:solidFill>
                  <a:srgbClr val="000000"/>
                </a:solidFill>
                <a:latin typeface="Arial"/>
              </a:rPr>
              <a:t>statement</a:t>
            </a:r>
            <a:r>
              <a:rPr lang="de-DE" sz="1100" b="0" strike="noStrike" spc="-1" dirty="0">
                <a:solidFill>
                  <a:srgbClr val="000000"/>
                </a:solidFill>
                <a:latin typeface="Arial"/>
              </a:rPr>
              <a:t>: an </a:t>
            </a:r>
            <a:r>
              <a:rPr lang="de-DE" sz="1100" b="0" strike="noStrike" spc="-1" dirty="0" err="1">
                <a:solidFill>
                  <a:srgbClr val="000000"/>
                </a:solidFill>
                <a:latin typeface="Arial"/>
              </a:rPr>
              <a:t>updated</a:t>
            </a:r>
            <a:r>
              <a:rPr lang="de-DE" sz="1100" b="0" strike="noStrike" spc="-1" dirty="0">
                <a:solidFill>
                  <a:srgbClr val="000000"/>
                </a:solidFill>
                <a:latin typeface="Arial"/>
              </a:rPr>
              <a:t> </a:t>
            </a:r>
            <a:r>
              <a:rPr lang="de-DE" sz="1100" b="0" strike="noStrike" spc="-1" dirty="0" err="1">
                <a:solidFill>
                  <a:srgbClr val="000000"/>
                </a:solidFill>
                <a:latin typeface="Arial"/>
              </a:rPr>
              <a:t>guideline</a:t>
            </a:r>
            <a:r>
              <a:rPr lang="de-DE" sz="1100" b="0" strike="noStrike" spc="-1" dirty="0">
                <a:solidFill>
                  <a:srgbClr val="000000"/>
                </a:solidFill>
                <a:latin typeface="Arial"/>
              </a:rPr>
              <a:t> </a:t>
            </a:r>
            <a:r>
              <a:rPr lang="de-DE" sz="1100" b="0" strike="noStrike" spc="-1" dirty="0" err="1">
                <a:solidFill>
                  <a:srgbClr val="000000"/>
                </a:solidFill>
                <a:latin typeface="Arial"/>
              </a:rPr>
              <a:t>for</a:t>
            </a:r>
            <a:r>
              <a:rPr lang="de-DE" sz="1100" b="0" strike="noStrike" spc="-1" dirty="0">
                <a:solidFill>
                  <a:srgbClr val="000000"/>
                </a:solidFill>
                <a:latin typeface="Arial"/>
              </a:rPr>
              <a:t> </a:t>
            </a:r>
            <a:r>
              <a:rPr lang="de-DE" sz="1100" b="0" strike="noStrike" spc="-1" dirty="0" err="1">
                <a:solidFill>
                  <a:srgbClr val="000000"/>
                </a:solidFill>
                <a:latin typeface="Arial"/>
              </a:rPr>
              <a:t>reporting</a:t>
            </a:r>
            <a:r>
              <a:rPr lang="de-DE" sz="1100" b="0" strike="noStrike" spc="-1" dirty="0">
                <a:solidFill>
                  <a:srgbClr val="000000"/>
                </a:solidFill>
                <a:latin typeface="Arial"/>
              </a:rPr>
              <a:t> </a:t>
            </a:r>
            <a:r>
              <a:rPr lang="de-DE" sz="1100" b="0" strike="noStrike" spc="-1" dirty="0" err="1">
                <a:solidFill>
                  <a:srgbClr val="000000"/>
                </a:solidFill>
                <a:latin typeface="Arial"/>
              </a:rPr>
              <a:t>systematic</a:t>
            </a:r>
            <a:r>
              <a:rPr lang="de-DE" sz="1100" b="0" strike="noStrike" spc="-1" dirty="0">
                <a:solidFill>
                  <a:srgbClr val="000000"/>
                </a:solidFill>
                <a:latin typeface="Arial"/>
              </a:rPr>
              <a:t> </a:t>
            </a:r>
            <a:r>
              <a:rPr lang="de-DE" sz="1100" b="0" strike="noStrike" spc="-1" dirty="0" err="1">
                <a:solidFill>
                  <a:srgbClr val="000000"/>
                </a:solidFill>
                <a:latin typeface="Arial"/>
              </a:rPr>
              <a:t>reviews</a:t>
            </a:r>
            <a:r>
              <a:rPr lang="de-DE" sz="1100" b="0" strike="noStrike" spc="-1" dirty="0">
                <a:solidFill>
                  <a:srgbClr val="000000"/>
                </a:solidFill>
                <a:latin typeface="Arial"/>
              </a:rPr>
              <a:t> BMJ 2021; 372 :n71 doi:10.1136/bmj.n71 </a:t>
            </a:r>
          </a:p>
          <a:p>
            <a:pPr>
              <a:lnSpc>
                <a:spcPct val="100000"/>
              </a:lnSpc>
              <a:spcBef>
                <a:spcPts val="1400"/>
              </a:spcBef>
              <a:buNone/>
              <a:tabLst>
                <a:tab pos="0" algn="l"/>
              </a:tabLst>
            </a:pPr>
            <a:br>
              <a:rPr sz="1100" dirty="0"/>
            </a:br>
            <a:endParaRPr lang="de-DE" sz="1100" b="0" strike="noStrike" spc="-1" dirty="0">
              <a:solidFill>
                <a:srgbClr val="000000"/>
              </a:solidFill>
              <a:latin typeface="Arial"/>
            </a:endParaRPr>
          </a:p>
          <a:p>
            <a:pPr>
              <a:lnSpc>
                <a:spcPct val="100000"/>
              </a:lnSpc>
              <a:spcBef>
                <a:spcPts val="1400"/>
              </a:spcBef>
              <a:buNone/>
              <a:tabLst>
                <a:tab pos="0" algn="l"/>
              </a:tabLst>
            </a:pPr>
            <a:endParaRPr lang="de-DE" sz="1100" b="0" strike="noStrike" spc="-1" dirty="0">
              <a:solidFill>
                <a:srgbClr val="000000"/>
              </a:solidFill>
              <a:latin typeface="Arial"/>
            </a:endParaRPr>
          </a:p>
        </p:txBody>
      </p:sp>
      <p:sp>
        <p:nvSpPr>
          <p:cNvPr id="209" name="PlaceHolder 3"/>
          <p:cNvSpPr>
            <a:spLocks noGrp="1"/>
          </p:cNvSpPr>
          <p:nvPr>
            <p:ph type="ftr" idx="26"/>
          </p:nvPr>
        </p:nvSpPr>
        <p:spPr>
          <a:xfrm>
            <a:off x="289080" y="4816080"/>
            <a:ext cx="7630920" cy="214920"/>
          </a:xfrm>
          <a:prstGeom prst="rect">
            <a:avLst/>
          </a:prstGeom>
          <a:noFill/>
          <a:ln w="0">
            <a:noFill/>
          </a:ln>
        </p:spPr>
        <p:txBody>
          <a:bodyPr lIns="0" tIns="0" rIns="0" bIns="0" anchor="b">
            <a:noAutofit/>
          </a:bodyPr>
          <a:lstStyle/>
          <a:p>
            <a:endParaRPr lang="de-DE" sz="700" b="0" strike="noStrike" spc="-1">
              <a:solidFill>
                <a:srgbClr val="2E2D30"/>
              </a:solidFill>
              <a:latin typeface="Arial"/>
            </a:endParaRPr>
          </a:p>
        </p:txBody>
      </p:sp>
      <p:sp>
        <p:nvSpPr>
          <p:cNvPr id="5" name="PlaceHolder 4"/>
          <p:cNvSpPr>
            <a:spLocks noGrp="1"/>
          </p:cNvSpPr>
          <p:nvPr>
            <p:ph type="sldNum" idx="3"/>
          </p:nvPr>
        </p:nvSpPr>
        <p:spPr/>
        <p:txBody>
          <a:bodyPr/>
          <a:lstStyle/>
          <a:p>
            <a:fld id="{3A206CBF-B4FF-48F7-AA30-B7F7E1051EA6}" type="slidenum">
              <a:t>26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36BEF-4E2A-47B2-B40D-A19C04DA9D06}"/>
              </a:ext>
            </a:extLst>
          </p:cNvPr>
          <p:cNvSpPr>
            <a:spLocks noGrp="1"/>
          </p:cNvSpPr>
          <p:nvPr>
            <p:ph type="title"/>
          </p:nvPr>
        </p:nvSpPr>
        <p:spPr/>
        <p:txBody>
          <a:bodyPr/>
          <a:lstStyle/>
          <a:p>
            <a:r>
              <a:rPr lang="de-DE" dirty="0"/>
              <a:t>Struktur des Workshops </a:t>
            </a:r>
          </a:p>
        </p:txBody>
      </p:sp>
      <p:sp>
        <p:nvSpPr>
          <p:cNvPr id="3" name="Inhaltsplatzhalter 2">
            <a:extLst>
              <a:ext uri="{FF2B5EF4-FFF2-40B4-BE49-F238E27FC236}">
                <a16:creationId xmlns:a16="http://schemas.microsoft.com/office/drawing/2014/main" id="{391E9414-C3D5-4F47-8B86-1B35E74EC62E}"/>
              </a:ext>
            </a:extLst>
          </p:cNvPr>
          <p:cNvSpPr>
            <a:spLocks noGrp="1"/>
          </p:cNvSpPr>
          <p:nvPr>
            <p:ph idx="1"/>
          </p:nvPr>
        </p:nvSpPr>
        <p:spPr/>
        <p:txBody>
          <a:bodyPr/>
          <a:lstStyle/>
          <a:p>
            <a:pPr marL="342900" indent="-342900">
              <a:buFont typeface="+mj-lt"/>
              <a:buAutoNum type="arabicPeriod"/>
            </a:pPr>
            <a:r>
              <a:rPr lang="de-DE" dirty="0"/>
              <a:t>Relevanz: Wissenstransfer und Dialog im Kontext des Community Buildings</a:t>
            </a:r>
          </a:p>
          <a:p>
            <a:pPr marL="342900" indent="-342900">
              <a:buFont typeface="+mj-lt"/>
              <a:buAutoNum type="arabicPeriod"/>
            </a:pPr>
            <a:r>
              <a:rPr lang="de-DE" dirty="0"/>
              <a:t>Vorstellung des Projekts </a:t>
            </a:r>
            <a:r>
              <a:rPr lang="de-DE" dirty="0" err="1"/>
              <a:t>ReTransfer</a:t>
            </a:r>
            <a:r>
              <a:rPr lang="de-DE" dirty="0"/>
              <a:t> und dessen Erkenntnissen: Eigene Transferaktivitäten und Transferforschung</a:t>
            </a:r>
          </a:p>
          <a:p>
            <a:pPr marL="342900" indent="-342900">
              <a:buFont typeface="+mj-lt"/>
              <a:buAutoNum type="arabicPeriod"/>
            </a:pPr>
            <a:r>
              <a:rPr lang="de-DE" dirty="0"/>
              <a:t>Interaktive Austausch- und Erarbeitungsphase</a:t>
            </a:r>
          </a:p>
          <a:p>
            <a:pPr marL="342900" indent="-342900">
              <a:buFont typeface="+mj-lt"/>
              <a:buAutoNum type="arabicPeriod"/>
            </a:pPr>
            <a:r>
              <a:rPr lang="de-DE" dirty="0"/>
              <a:t>Zusammenfassung und Ergebnissicherung </a:t>
            </a:r>
          </a:p>
        </p:txBody>
      </p:sp>
      <p:sp>
        <p:nvSpPr>
          <p:cNvPr id="4" name="Fußzeilenplatzhalter 3">
            <a:extLst>
              <a:ext uri="{FF2B5EF4-FFF2-40B4-BE49-F238E27FC236}">
                <a16:creationId xmlns:a16="http://schemas.microsoft.com/office/drawing/2014/main" id="{86772C57-38F4-4537-90A8-C48BC62B3ED0}"/>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7851A30E-84DF-421E-8BB6-E35C6CCB0030}"/>
              </a:ext>
            </a:extLst>
          </p:cNvPr>
          <p:cNvSpPr>
            <a:spLocks noGrp="1"/>
          </p:cNvSpPr>
          <p:nvPr>
            <p:ph type="sldNum" sz="quarter" idx="12"/>
          </p:nvPr>
        </p:nvSpPr>
        <p:spPr/>
        <p:txBody>
          <a:bodyPr/>
          <a:lstStyle/>
          <a:p>
            <a:fld id="{6067E78E-13C7-4BF7-8118-BF1621604904}" type="slidenum">
              <a:rPr lang="de-DE" smtClean="0"/>
              <a:t>3</a:t>
            </a:fld>
            <a:endParaRPr lang="de-DE"/>
          </a:p>
        </p:txBody>
      </p:sp>
      <p:pic>
        <p:nvPicPr>
          <p:cNvPr id="7" name="Grafik 6">
            <a:extLst>
              <a:ext uri="{FF2B5EF4-FFF2-40B4-BE49-F238E27FC236}">
                <a16:creationId xmlns:a16="http://schemas.microsoft.com/office/drawing/2014/main" id="{C9A17267-B344-47AC-99D2-3ABDBC3B2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913" y="1862515"/>
            <a:ext cx="3262234" cy="3262234"/>
          </a:xfrm>
          <a:prstGeom prst="rect">
            <a:avLst/>
          </a:prstGeom>
        </p:spPr>
      </p:pic>
      <p:pic>
        <p:nvPicPr>
          <p:cNvPr id="8" name="Picture 13">
            <a:extLst>
              <a:ext uri="{FF2B5EF4-FFF2-40B4-BE49-F238E27FC236}">
                <a16:creationId xmlns:a16="http://schemas.microsoft.com/office/drawing/2014/main" id="{59245D31-A18E-4D46-8354-F7FEA73CDD9A}"/>
              </a:ext>
            </a:extLst>
          </p:cNvPr>
          <p:cNvPicPr/>
          <p:nvPr/>
        </p:nvPicPr>
        <p:blipFill>
          <a:blip r:embed="rId4"/>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368781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845D6-954C-4868-8637-F380B5F9FE0B}"/>
              </a:ext>
            </a:extLst>
          </p:cNvPr>
          <p:cNvSpPr>
            <a:spLocks noGrp="1"/>
          </p:cNvSpPr>
          <p:nvPr>
            <p:ph type="title"/>
          </p:nvPr>
        </p:nvSpPr>
        <p:spPr/>
        <p:txBody>
          <a:bodyPr/>
          <a:lstStyle/>
          <a:p>
            <a:r>
              <a:rPr lang="de-DE" dirty="0"/>
              <a:t>1. Relevanz: Wissenstransfer und Dialog im Kontext des Community Buildings </a:t>
            </a:r>
          </a:p>
        </p:txBody>
      </p:sp>
      <p:sp>
        <p:nvSpPr>
          <p:cNvPr id="3" name="Inhaltsplatzhalter 2">
            <a:extLst>
              <a:ext uri="{FF2B5EF4-FFF2-40B4-BE49-F238E27FC236}">
                <a16:creationId xmlns:a16="http://schemas.microsoft.com/office/drawing/2014/main" id="{ECC496F6-1922-487F-AC46-1B401B7CB817}"/>
              </a:ext>
            </a:extLst>
          </p:cNvPr>
          <p:cNvSpPr>
            <a:spLocks noGrp="1"/>
          </p:cNvSpPr>
          <p:nvPr>
            <p:ph idx="1"/>
          </p:nvPr>
        </p:nvSpPr>
        <p:spPr/>
        <p:txBody>
          <a:bodyPr/>
          <a:lstStyle/>
          <a:p>
            <a:r>
              <a:rPr lang="de-DE" dirty="0"/>
              <a:t>Sowohl das Community Building als auch Praktiken des Wissenstransfers verfolgen das Ziel,</a:t>
            </a:r>
          </a:p>
          <a:p>
            <a:pPr marL="285750" indent="-285750">
              <a:buFont typeface="Arial" panose="020B0604020202020204" pitchFamily="34" charset="0"/>
              <a:buChar char="•"/>
            </a:pPr>
            <a:r>
              <a:rPr lang="de-DE" dirty="0"/>
              <a:t> Personen mit einem gemeinsamen Bedarf, Interesse oder einer geteilten Perspektive zu identifizieren und zusammenzubringen</a:t>
            </a:r>
          </a:p>
          <a:p>
            <a:pPr marL="285750" indent="-285750">
              <a:buFont typeface="Arial" panose="020B0604020202020204" pitchFamily="34" charset="0"/>
              <a:buChar char="•"/>
            </a:pPr>
            <a:r>
              <a:rPr lang="de-DE" dirty="0"/>
              <a:t>langfristige Strukturen des Austauschs von Informationen und Ressourcen zwischen Akteur*innen zu schaffen, indem Netzwerkbildung betrieben wird</a:t>
            </a:r>
          </a:p>
          <a:p>
            <a:pPr marL="285750" indent="-285750">
              <a:buFont typeface="Arial" panose="020B0604020202020204" pitchFamily="34" charset="0"/>
              <a:buChar char="•"/>
            </a:pPr>
            <a:r>
              <a:rPr lang="de-DE" dirty="0"/>
              <a:t>Den Weg für die kollektive Kreierung von Fortschritt und Innovation und kollaborative Problemlösung zu ebnen</a:t>
            </a:r>
          </a:p>
          <a:p>
            <a:pPr marL="285750" indent="-285750">
              <a:buFont typeface="Arial" panose="020B0604020202020204" pitchFamily="34" charset="0"/>
              <a:buChar char="•"/>
            </a:pPr>
            <a:endParaRPr lang="de-DE" dirty="0"/>
          </a:p>
          <a:p>
            <a:r>
              <a:rPr lang="de-DE" dirty="0"/>
              <a:t>Aus der Sicht jener, die Wissenstransfer und/oder Community Building initiieren, ist es ebenfalls relevant,</a:t>
            </a:r>
          </a:p>
          <a:p>
            <a:pPr marL="285750" indent="-285750">
              <a:buFont typeface="Arial" panose="020B0604020202020204" pitchFamily="34" charset="0"/>
              <a:buChar char="•"/>
            </a:pPr>
            <a:r>
              <a:rPr lang="de-DE" dirty="0" err="1"/>
              <a:t>Relevantsetzung</a:t>
            </a:r>
            <a:r>
              <a:rPr lang="de-DE" dirty="0"/>
              <a:t> und Kontextualisierung zu betreiben</a:t>
            </a:r>
          </a:p>
          <a:p>
            <a:pPr marL="285750" indent="-285750">
              <a:buFont typeface="Arial" panose="020B0604020202020204" pitchFamily="34" charset="0"/>
              <a:buChar char="•"/>
            </a:pPr>
            <a:r>
              <a:rPr lang="de-DE" dirty="0"/>
              <a:t>Wirksame Wege des Inputs zu identifizieren und eine Brücke zwischen Forschung und Praxis zu schlagen</a:t>
            </a:r>
          </a:p>
          <a:p>
            <a:pPr marL="285750" indent="-285750">
              <a:buFont typeface="Arial" panose="020B0604020202020204" pitchFamily="34" charset="0"/>
              <a:buChar char="•"/>
            </a:pPr>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8E21419A-5261-4873-A3C2-CE8C96A97B2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74E994EC-9CDA-4F59-84E6-7025898F74D7}"/>
              </a:ext>
            </a:extLst>
          </p:cNvPr>
          <p:cNvSpPr>
            <a:spLocks noGrp="1"/>
          </p:cNvSpPr>
          <p:nvPr>
            <p:ph type="sldNum" sz="quarter" idx="12"/>
          </p:nvPr>
        </p:nvSpPr>
        <p:spPr/>
        <p:txBody>
          <a:bodyPr/>
          <a:lstStyle/>
          <a:p>
            <a:fld id="{6067E78E-13C7-4BF7-8118-BF1621604904}" type="slidenum">
              <a:rPr lang="de-DE" smtClean="0"/>
              <a:t>4</a:t>
            </a:fld>
            <a:endParaRPr lang="de-DE"/>
          </a:p>
        </p:txBody>
      </p:sp>
      <p:pic>
        <p:nvPicPr>
          <p:cNvPr id="6" name="Picture 13">
            <a:extLst>
              <a:ext uri="{FF2B5EF4-FFF2-40B4-BE49-F238E27FC236}">
                <a16:creationId xmlns:a16="http://schemas.microsoft.com/office/drawing/2014/main" id="{3A2E22DE-20D9-49D2-920B-A3D6357C07D9}"/>
              </a:ext>
            </a:extLst>
          </p:cNvPr>
          <p:cNvPicPr/>
          <p:nvPr/>
        </p:nvPicPr>
        <p:blipFill>
          <a:blip r:embed="rId3"/>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38760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1EC7-3AEF-476F-AE4C-3051814B2C4C}"/>
              </a:ext>
            </a:extLst>
          </p:cNvPr>
          <p:cNvSpPr>
            <a:spLocks noGrp="1"/>
          </p:cNvSpPr>
          <p:nvPr>
            <p:ph type="title"/>
          </p:nvPr>
        </p:nvSpPr>
        <p:spPr>
          <a:xfrm>
            <a:off x="288927" y="201138"/>
            <a:ext cx="7363157" cy="493890"/>
          </a:xfrm>
        </p:spPr>
        <p:txBody>
          <a:bodyPr/>
          <a:lstStyle/>
          <a:p>
            <a:r>
              <a:rPr lang="de-DE" dirty="0"/>
              <a:t>Einige Werkzeuge aus den Bereich des Community Buildings und Wissenstransfers</a:t>
            </a:r>
          </a:p>
        </p:txBody>
      </p:sp>
      <p:sp>
        <p:nvSpPr>
          <p:cNvPr id="3" name="Inhaltsplatzhalter 2">
            <a:extLst>
              <a:ext uri="{FF2B5EF4-FFF2-40B4-BE49-F238E27FC236}">
                <a16:creationId xmlns:a16="http://schemas.microsoft.com/office/drawing/2014/main" id="{455C3826-8475-480D-8B79-3BCC880D3567}"/>
              </a:ext>
            </a:extLst>
          </p:cNvPr>
          <p:cNvSpPr>
            <a:spLocks noGrp="1"/>
          </p:cNvSpPr>
          <p:nvPr>
            <p:ph idx="1"/>
          </p:nvPr>
        </p:nvSpPr>
        <p:spPr>
          <a:xfrm>
            <a:off x="288926" y="1031082"/>
            <a:ext cx="8566149" cy="3892798"/>
          </a:xfrm>
        </p:spPr>
        <p:txBody>
          <a:bodyPr/>
          <a:lstStyle/>
          <a:p>
            <a:r>
              <a:rPr lang="de-DE" b="1" dirty="0"/>
              <a:t> Wissensmanagement-Plattformen:</a:t>
            </a:r>
          </a:p>
          <a:p>
            <a:pPr marL="285750" indent="-285750">
              <a:buFont typeface="Arial" panose="020B0604020202020204" pitchFamily="34" charset="0"/>
              <a:buChar char="•"/>
            </a:pPr>
            <a:r>
              <a:rPr lang="de-DE" dirty="0"/>
              <a:t>Wikis und Knowledge Bases </a:t>
            </a:r>
          </a:p>
          <a:p>
            <a:pPr marL="285750" indent="-285750">
              <a:buFont typeface="Arial" panose="020B0604020202020204" pitchFamily="34" charset="0"/>
              <a:buChar char="•"/>
            </a:pPr>
            <a:r>
              <a:rPr lang="de-DE" dirty="0"/>
              <a:t>Collaborative </a:t>
            </a:r>
            <a:r>
              <a:rPr lang="de-DE" dirty="0" err="1"/>
              <a:t>Documents</a:t>
            </a:r>
            <a:endParaRPr lang="de-DE" dirty="0"/>
          </a:p>
          <a:p>
            <a:r>
              <a:rPr lang="de-DE" dirty="0"/>
              <a:t> </a:t>
            </a:r>
            <a:r>
              <a:rPr lang="de-DE" b="1" dirty="0"/>
              <a:t>Diskussions- und Kommunikationsplattformen:</a:t>
            </a:r>
          </a:p>
          <a:p>
            <a:pPr marL="285750" indent="-285750">
              <a:buFont typeface="Arial" panose="020B0604020202020204" pitchFamily="34" charset="0"/>
              <a:buChar char="•"/>
            </a:pPr>
            <a:r>
              <a:rPr lang="de-DE" dirty="0"/>
              <a:t>Foren und Message Boards Chats und Instant-Messaging-Tools</a:t>
            </a:r>
          </a:p>
          <a:p>
            <a:pPr marL="285750" indent="-285750">
              <a:buFont typeface="Arial" panose="020B0604020202020204" pitchFamily="34" charset="0"/>
              <a:buChar char="•"/>
            </a:pPr>
            <a:r>
              <a:rPr lang="de-DE" dirty="0" err="1"/>
              <a:t>Social</a:t>
            </a:r>
            <a:r>
              <a:rPr lang="de-DE" dirty="0"/>
              <a:t> Media </a:t>
            </a:r>
          </a:p>
          <a:p>
            <a:r>
              <a:rPr lang="de-DE" b="1" dirty="0"/>
              <a:t>Online-Event- und Webinar-Plattformen:</a:t>
            </a:r>
          </a:p>
          <a:p>
            <a:pPr marL="285750" indent="-285750">
              <a:buFont typeface="Arial" panose="020B0604020202020204" pitchFamily="34" charset="0"/>
              <a:buChar char="•"/>
            </a:pPr>
            <a:r>
              <a:rPr lang="de-DE" dirty="0"/>
              <a:t>Fortbildungen, Workshops und Webinare; Q&amp;A- und AMA-Sessions</a:t>
            </a:r>
          </a:p>
          <a:p>
            <a:pPr marL="285750" indent="-285750">
              <a:buFont typeface="Arial" panose="020B0604020202020204" pitchFamily="34" charset="0"/>
              <a:buChar char="•"/>
            </a:pPr>
            <a:r>
              <a:rPr lang="de-DE" dirty="0"/>
              <a:t>Peer-to-Peer Learning Tools</a:t>
            </a:r>
          </a:p>
          <a:p>
            <a:pPr marL="285750" indent="-28575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F7FF576F-DCA3-4483-96F7-538121ED3AA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6EFEAE9C-8413-428F-8A2E-E088ECA2F254}"/>
              </a:ext>
            </a:extLst>
          </p:cNvPr>
          <p:cNvSpPr>
            <a:spLocks noGrp="1"/>
          </p:cNvSpPr>
          <p:nvPr>
            <p:ph type="sldNum" sz="quarter" idx="12"/>
          </p:nvPr>
        </p:nvSpPr>
        <p:spPr/>
        <p:txBody>
          <a:bodyPr/>
          <a:lstStyle/>
          <a:p>
            <a:fld id="{6067E78E-13C7-4BF7-8118-BF1621604904}" type="slidenum">
              <a:rPr lang="de-DE" smtClean="0"/>
              <a:t>5</a:t>
            </a:fld>
            <a:endParaRPr lang="de-DE"/>
          </a:p>
        </p:txBody>
      </p:sp>
      <p:pic>
        <p:nvPicPr>
          <p:cNvPr id="7" name="Grafik 6">
            <a:extLst>
              <a:ext uri="{FF2B5EF4-FFF2-40B4-BE49-F238E27FC236}">
                <a16:creationId xmlns:a16="http://schemas.microsoft.com/office/drawing/2014/main" id="{3AB326A6-FB73-41F7-8334-89BBF8A42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288" y="695028"/>
            <a:ext cx="3127712" cy="3127712"/>
          </a:xfrm>
          <a:prstGeom prst="rect">
            <a:avLst/>
          </a:prstGeom>
        </p:spPr>
      </p:pic>
      <p:pic>
        <p:nvPicPr>
          <p:cNvPr id="8" name="Picture 13">
            <a:extLst>
              <a:ext uri="{FF2B5EF4-FFF2-40B4-BE49-F238E27FC236}">
                <a16:creationId xmlns:a16="http://schemas.microsoft.com/office/drawing/2014/main" id="{0438B926-8EFF-45F9-BC1E-BA3CEBE57556}"/>
              </a:ext>
            </a:extLst>
          </p:cNvPr>
          <p:cNvPicPr/>
          <p:nvPr/>
        </p:nvPicPr>
        <p:blipFill>
          <a:blip r:embed="rId4"/>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17490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2E46A-D1E4-4D89-9D95-733ADCA0C1EA}"/>
              </a:ext>
            </a:extLst>
          </p:cNvPr>
          <p:cNvSpPr>
            <a:spLocks noGrp="1"/>
          </p:cNvSpPr>
          <p:nvPr>
            <p:ph type="title"/>
          </p:nvPr>
        </p:nvSpPr>
        <p:spPr/>
        <p:txBody>
          <a:bodyPr/>
          <a:lstStyle/>
          <a:p>
            <a:r>
              <a:rPr lang="de-DE" dirty="0"/>
              <a:t>Wissenstransfer aus Ihrer Perspektive</a:t>
            </a:r>
          </a:p>
        </p:txBody>
      </p:sp>
      <p:sp>
        <p:nvSpPr>
          <p:cNvPr id="3" name="Inhaltsplatzhalter 2">
            <a:extLst>
              <a:ext uri="{FF2B5EF4-FFF2-40B4-BE49-F238E27FC236}">
                <a16:creationId xmlns:a16="http://schemas.microsoft.com/office/drawing/2014/main" id="{22D1C330-76F9-45AD-9453-0217DB788727}"/>
              </a:ext>
            </a:extLst>
          </p:cNvPr>
          <p:cNvSpPr>
            <a:spLocks noGrp="1"/>
          </p:cNvSpPr>
          <p:nvPr>
            <p:ph idx="1"/>
          </p:nvPr>
        </p:nvSpPr>
        <p:spPr>
          <a:xfrm>
            <a:off x="198356" y="338660"/>
            <a:ext cx="8566149" cy="3757613"/>
          </a:xfrm>
        </p:spPr>
        <p:txBody>
          <a:bodyPr/>
          <a:lstStyle/>
          <a:p>
            <a:endParaRPr lang="de-DE" dirty="0"/>
          </a:p>
          <a:p>
            <a:endParaRPr lang="de-DE" sz="2000" dirty="0"/>
          </a:p>
          <a:p>
            <a:endParaRPr lang="de-DE" sz="2000" dirty="0"/>
          </a:p>
          <a:p>
            <a:pPr algn="ctr"/>
            <a:r>
              <a:rPr lang="de-DE" sz="2000" dirty="0"/>
              <a:t>Was verstehen Sie unter Wissenstransfer und Dialog? Welche Rolle spielen diese im Kontext des Community Buildings für Sie? </a:t>
            </a:r>
          </a:p>
          <a:p>
            <a:pPr algn="ctr"/>
            <a:r>
              <a:rPr lang="de-DE" sz="2000" dirty="0"/>
              <a:t>Gehen Sie hierfür zu folgender </a:t>
            </a:r>
            <a:r>
              <a:rPr lang="de-DE" sz="2000" dirty="0" err="1"/>
              <a:t>Mentimeter</a:t>
            </a:r>
            <a:r>
              <a:rPr lang="de-DE" sz="2000" dirty="0"/>
              <a:t>-Umfrage:</a:t>
            </a:r>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p:txBody>
      </p:sp>
      <p:sp>
        <p:nvSpPr>
          <p:cNvPr id="4" name="Fußzeilenplatzhalter 3">
            <a:extLst>
              <a:ext uri="{FF2B5EF4-FFF2-40B4-BE49-F238E27FC236}">
                <a16:creationId xmlns:a16="http://schemas.microsoft.com/office/drawing/2014/main" id="{14C3E17F-04F6-4EA9-9419-7CED2752B6F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6317E54A-6821-4DF4-8D85-703EDDFEEF0F}"/>
              </a:ext>
            </a:extLst>
          </p:cNvPr>
          <p:cNvSpPr>
            <a:spLocks noGrp="1"/>
          </p:cNvSpPr>
          <p:nvPr>
            <p:ph type="sldNum" sz="quarter" idx="12"/>
          </p:nvPr>
        </p:nvSpPr>
        <p:spPr/>
        <p:txBody>
          <a:bodyPr/>
          <a:lstStyle/>
          <a:p>
            <a:fld id="{6067E78E-13C7-4BF7-8118-BF1621604904}" type="slidenum">
              <a:rPr lang="de-DE" smtClean="0"/>
              <a:t>6</a:t>
            </a:fld>
            <a:endParaRPr lang="de-DE"/>
          </a:p>
        </p:txBody>
      </p:sp>
      <p:pic>
        <p:nvPicPr>
          <p:cNvPr id="7" name="Grafik 6">
            <a:extLst>
              <a:ext uri="{FF2B5EF4-FFF2-40B4-BE49-F238E27FC236}">
                <a16:creationId xmlns:a16="http://schemas.microsoft.com/office/drawing/2014/main" id="{6257F706-7AE8-4A28-B5FF-B702A4280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3150">
            <a:off x="6617891" y="17612"/>
            <a:ext cx="1992520" cy="1992520"/>
          </a:xfrm>
          <a:prstGeom prst="rect">
            <a:avLst/>
          </a:prstGeom>
        </p:spPr>
      </p:pic>
      <p:pic>
        <p:nvPicPr>
          <p:cNvPr id="8" name="Grafik 7">
            <a:extLst>
              <a:ext uri="{FF2B5EF4-FFF2-40B4-BE49-F238E27FC236}">
                <a16:creationId xmlns:a16="http://schemas.microsoft.com/office/drawing/2014/main" id="{1EC3F18F-F0A2-46BD-911F-70BED0F90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91203">
            <a:off x="5812749" y="-137193"/>
            <a:ext cx="2000498" cy="2000498"/>
          </a:xfrm>
          <a:prstGeom prst="rect">
            <a:avLst/>
          </a:prstGeom>
        </p:spPr>
      </p:pic>
      <p:pic>
        <p:nvPicPr>
          <p:cNvPr id="10" name="Grafik 9">
            <a:extLst>
              <a:ext uri="{FF2B5EF4-FFF2-40B4-BE49-F238E27FC236}">
                <a16:creationId xmlns:a16="http://schemas.microsoft.com/office/drawing/2014/main" id="{1B92C064-1884-48F3-AF79-9629C9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097" y="2823035"/>
            <a:ext cx="1981805" cy="1981805"/>
          </a:xfrm>
          <a:prstGeom prst="rect">
            <a:avLst/>
          </a:prstGeom>
        </p:spPr>
      </p:pic>
      <p:pic>
        <p:nvPicPr>
          <p:cNvPr id="11" name="Picture 13">
            <a:extLst>
              <a:ext uri="{FF2B5EF4-FFF2-40B4-BE49-F238E27FC236}">
                <a16:creationId xmlns:a16="http://schemas.microsoft.com/office/drawing/2014/main" id="{B499B530-F4E5-4009-A4BE-A0D54ED0D84C}"/>
              </a:ext>
            </a:extLst>
          </p:cNvPr>
          <p:cNvPicPr/>
          <p:nvPr/>
        </p:nvPicPr>
        <p:blipFill>
          <a:blip r:embed="rId6"/>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40320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820800" y="555994"/>
            <a:ext cx="5906160" cy="1230480"/>
          </a:xfrm>
          <a:prstGeom prst="rect">
            <a:avLst/>
          </a:prstGeom>
          <a:noFill/>
          <a:ln w="0">
            <a:noFill/>
          </a:ln>
        </p:spPr>
        <p:txBody>
          <a:bodyPr lIns="0" tIns="0" rIns="0" bIns="0" anchor="b">
            <a:noAutofit/>
          </a:bodyPr>
          <a:lstStyle/>
          <a:p>
            <a:pPr>
              <a:lnSpc>
                <a:spcPct val="100000"/>
              </a:lnSpc>
              <a:buNone/>
            </a:pPr>
            <a:r>
              <a:rPr lang="de-DE" sz="3000" spc="-1" dirty="0">
                <a:solidFill>
                  <a:srgbClr val="2E2D30"/>
                </a:solidFill>
                <a:latin typeface="Arial"/>
              </a:rPr>
              <a:t>  Projekt</a:t>
            </a:r>
            <a:endParaRPr lang="de-DE" sz="3000" b="0" strike="noStrike" spc="-1" dirty="0">
              <a:solidFill>
                <a:srgbClr val="000000"/>
              </a:solidFill>
              <a:latin typeface="Arial"/>
            </a:endParaRPr>
          </a:p>
        </p:txBody>
      </p:sp>
      <p:sp>
        <p:nvSpPr>
          <p:cNvPr id="138" name="PlaceHolder 2"/>
          <p:cNvSpPr>
            <a:spLocks noGrp="1"/>
          </p:cNvSpPr>
          <p:nvPr>
            <p:ph type="ftr" idx="9"/>
          </p:nvPr>
        </p:nvSpPr>
        <p:spPr>
          <a:xfrm>
            <a:off x="289080" y="4929480"/>
            <a:ext cx="7630920" cy="107280"/>
          </a:xfrm>
          <a:prstGeom prst="rect">
            <a:avLst/>
          </a:prstGeom>
          <a:noFill/>
          <a:ln w="0">
            <a:noFill/>
          </a:ln>
        </p:spPr>
        <p:txBody>
          <a:bodyPr lIns="0" tIns="0" rIns="0" bIns="0" anchor="b">
            <a:noAutofit/>
          </a:bodyPr>
          <a:lstStyle/>
          <a:p>
            <a:endParaRPr lang="de-DE" sz="700" b="0" strike="noStrike" spc="-1" dirty="0">
              <a:solidFill>
                <a:srgbClr val="2E2D30"/>
              </a:solidFill>
              <a:latin typeface="Arial"/>
            </a:endParaRPr>
          </a:p>
        </p:txBody>
      </p:sp>
      <p:sp>
        <p:nvSpPr>
          <p:cNvPr id="139" name="PlaceHolder 3"/>
          <p:cNvSpPr>
            <a:spLocks noGrp="1"/>
          </p:cNvSpPr>
          <p:nvPr>
            <p:ph type="sldNum" idx="10"/>
          </p:nvPr>
        </p:nvSpPr>
        <p:spPr>
          <a:xfrm>
            <a:off x="8962920" y="4924440"/>
            <a:ext cx="180720" cy="107640"/>
          </a:xfrm>
          <a:prstGeom prst="rect">
            <a:avLst/>
          </a:prstGeom>
          <a:noFill/>
          <a:ln w="0">
            <a:noFill/>
          </a:ln>
        </p:spPr>
        <p:txBody>
          <a:bodyPr lIns="0" tIns="0" rIns="0" bIns="0" anchor="b">
            <a:noAutofit/>
          </a:bodyPr>
          <a:lstStyle>
            <a:lvl1pPr algn="r">
              <a:lnSpc>
                <a:spcPct val="100000"/>
              </a:lnSpc>
              <a:buNone/>
              <a:defRPr lang="de-DE" sz="700" b="0" strike="noStrike" spc="-1">
                <a:solidFill>
                  <a:srgbClr val="2E2D30"/>
                </a:solidFill>
                <a:latin typeface="Arial"/>
              </a:defRPr>
            </a:lvl1pPr>
          </a:lstStyle>
          <a:p>
            <a:pPr algn="r">
              <a:lnSpc>
                <a:spcPct val="100000"/>
              </a:lnSpc>
              <a:buNone/>
            </a:pPr>
            <a:fld id="{0528AA34-8FEA-4B7A-B5C8-A0474F3FBCBB}" type="slidenum">
              <a:rPr lang="de-DE" sz="700" b="0" strike="noStrike" spc="-1">
                <a:solidFill>
                  <a:srgbClr val="2E2D30"/>
                </a:solidFill>
                <a:latin typeface="Arial"/>
              </a:rPr>
              <a:t>7</a:t>
            </a:fld>
            <a:endParaRPr lang="de-DE" sz="700" b="0" strike="noStrike" spc="-1">
              <a:solidFill>
                <a:srgbClr val="000000"/>
              </a:solidFill>
              <a:latin typeface="Calibri"/>
            </a:endParaRPr>
          </a:p>
        </p:txBody>
      </p:sp>
      <p:sp>
        <p:nvSpPr>
          <p:cNvPr id="140" name="PlaceHolder 4"/>
          <p:cNvSpPr>
            <a:spLocks noGrp="1"/>
          </p:cNvSpPr>
          <p:nvPr>
            <p:ph type="subTitle"/>
          </p:nvPr>
        </p:nvSpPr>
        <p:spPr>
          <a:xfrm>
            <a:off x="820800" y="1582200"/>
            <a:ext cx="6757560" cy="3074760"/>
          </a:xfrm>
          <a:prstGeom prst="rect">
            <a:avLst/>
          </a:prstGeom>
          <a:noFill/>
          <a:ln w="0">
            <a:noFill/>
          </a:ln>
        </p:spPr>
        <p:txBody>
          <a:bodyPr numCol="1" spcCol="0" anchor="ctr">
            <a:noAutofit/>
          </a:bodyPr>
          <a:lstStyle/>
          <a:p>
            <a:pPr algn="just">
              <a:lnSpc>
                <a:spcPct val="100000"/>
              </a:lnSpc>
              <a:buNone/>
              <a:tabLst>
                <a:tab pos="0" algn="l"/>
              </a:tabLst>
            </a:pPr>
            <a:r>
              <a:rPr lang="de-DE" sz="1600" strike="noStrike" spc="-1" dirty="0">
                <a:solidFill>
                  <a:srgbClr val="000000"/>
                </a:solidFill>
                <a:latin typeface="Arial"/>
              </a:rPr>
              <a:t>Einblick in projekteigene Transferaktivitäten und die Arbeit an einer Forschungssynthese zur Frage der Wirksamkeit des Transfers zwischen Forschung und Praxis</a:t>
            </a:r>
          </a:p>
          <a:p>
            <a:pPr algn="just">
              <a:lnSpc>
                <a:spcPct val="100000"/>
              </a:lnSpc>
              <a:buNone/>
              <a:tabLst>
                <a:tab pos="0" algn="l"/>
              </a:tabLst>
            </a:pPr>
            <a:endParaRPr lang="de-DE" sz="1400" b="0" strike="noStrike" spc="-1" dirty="0">
              <a:solidFill>
                <a:srgbClr val="000000"/>
              </a:solidFill>
              <a:latin typeface="Calibri"/>
            </a:endParaRPr>
          </a:p>
        </p:txBody>
      </p:sp>
      <p:sp>
        <p:nvSpPr>
          <p:cNvPr id="5" name="Rechteck 4">
            <a:extLst>
              <a:ext uri="{FF2B5EF4-FFF2-40B4-BE49-F238E27FC236}">
                <a16:creationId xmlns:a16="http://schemas.microsoft.com/office/drawing/2014/main" id="{5A1E7A24-939C-4216-BBE3-B3B41F707A15}"/>
              </a:ext>
            </a:extLst>
          </p:cNvPr>
          <p:cNvSpPr/>
          <p:nvPr/>
        </p:nvSpPr>
        <p:spPr>
          <a:xfrm>
            <a:off x="820800" y="3458497"/>
            <a:ext cx="6310045" cy="1283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2">
                  <a:lumMod val="50000"/>
                  <a:lumOff val="50000"/>
                </a:schemeClr>
              </a:solidFill>
            </a:endParaRPr>
          </a:p>
          <a:p>
            <a:pPr algn="ctr"/>
            <a:endParaRPr lang="de-DE" sz="1400" dirty="0"/>
          </a:p>
        </p:txBody>
      </p:sp>
      <p:sp>
        <p:nvSpPr>
          <p:cNvPr id="6" name="Rectangle 2">
            <a:extLst>
              <a:ext uri="{FF2B5EF4-FFF2-40B4-BE49-F238E27FC236}">
                <a16:creationId xmlns:a16="http://schemas.microsoft.com/office/drawing/2014/main" id="{FE78B011-DE54-41A8-A0E0-832D061EEE9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tx1"/>
                </a:solidFill>
                <a:effectLst/>
                <a:latin typeface="Arial Unicode MS"/>
              </a:rPr>
              <a:t>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3" name="Grafik 21">
            <a:extLst>
              <a:ext uri="{FF2B5EF4-FFF2-40B4-BE49-F238E27FC236}">
                <a16:creationId xmlns:a16="http://schemas.microsoft.com/office/drawing/2014/main" id="{AD3B5AA3-2C1A-4322-8065-304070A375F5}"/>
              </a:ext>
            </a:extLst>
          </p:cNvPr>
          <p:cNvPicPr/>
          <p:nvPr/>
        </p:nvPicPr>
        <p:blipFill>
          <a:blip r:embed="rId3"/>
          <a:stretch/>
        </p:blipFill>
        <p:spPr>
          <a:xfrm>
            <a:off x="71669" y="4362119"/>
            <a:ext cx="2304662" cy="758973"/>
          </a:xfrm>
          <a:prstGeom prst="rect">
            <a:avLst/>
          </a:prstGeom>
          <a:ln w="0">
            <a:noFill/>
          </a:ln>
        </p:spPr>
      </p:pic>
      <p:pic>
        <p:nvPicPr>
          <p:cNvPr id="14" name="Grafik 20">
            <a:extLst>
              <a:ext uri="{FF2B5EF4-FFF2-40B4-BE49-F238E27FC236}">
                <a16:creationId xmlns:a16="http://schemas.microsoft.com/office/drawing/2014/main" id="{24C8F4FD-3781-4F43-A4A1-7999A8DAF5E6}"/>
              </a:ext>
            </a:extLst>
          </p:cNvPr>
          <p:cNvPicPr/>
          <p:nvPr/>
        </p:nvPicPr>
        <p:blipFill>
          <a:blip r:embed="rId4"/>
          <a:srcRect t="34017"/>
          <a:stretch/>
        </p:blipFill>
        <p:spPr>
          <a:xfrm>
            <a:off x="3717967" y="4560424"/>
            <a:ext cx="2174841" cy="454204"/>
          </a:xfrm>
          <a:prstGeom prst="rect">
            <a:avLst/>
          </a:prstGeom>
          <a:ln w="0">
            <a:noFill/>
          </a:ln>
        </p:spPr>
      </p:pic>
      <p:pic>
        <p:nvPicPr>
          <p:cNvPr id="15" name="Grafik 19">
            <a:extLst>
              <a:ext uri="{FF2B5EF4-FFF2-40B4-BE49-F238E27FC236}">
                <a16:creationId xmlns:a16="http://schemas.microsoft.com/office/drawing/2014/main" id="{07DD83A9-76BE-4437-930E-5DFEE5CF65E8}"/>
              </a:ext>
            </a:extLst>
          </p:cNvPr>
          <p:cNvPicPr/>
          <p:nvPr/>
        </p:nvPicPr>
        <p:blipFill>
          <a:blip r:embed="rId5"/>
          <a:srcRect t="7540" b="11804"/>
          <a:stretch/>
        </p:blipFill>
        <p:spPr>
          <a:xfrm>
            <a:off x="6097934" y="4131745"/>
            <a:ext cx="1685552" cy="896158"/>
          </a:xfrm>
          <a:prstGeom prst="rect">
            <a:avLst/>
          </a:prstGeom>
          <a:ln w="0">
            <a:noFill/>
          </a:ln>
        </p:spPr>
      </p:pic>
      <p:pic>
        <p:nvPicPr>
          <p:cNvPr id="11" name="Grafik 10">
            <a:extLst>
              <a:ext uri="{FF2B5EF4-FFF2-40B4-BE49-F238E27FC236}">
                <a16:creationId xmlns:a16="http://schemas.microsoft.com/office/drawing/2014/main" id="{93DA7FD1-758A-4DAD-B183-2F0EF50680C2}"/>
              </a:ext>
            </a:extLst>
          </p:cNvPr>
          <p:cNvPicPr>
            <a:picLocks noChangeAspect="1"/>
          </p:cNvPicPr>
          <p:nvPr/>
        </p:nvPicPr>
        <p:blipFill>
          <a:blip r:embed="rId6"/>
          <a:stretch>
            <a:fillRect/>
          </a:stretch>
        </p:blipFill>
        <p:spPr>
          <a:xfrm>
            <a:off x="2638859" y="1134121"/>
            <a:ext cx="3866282" cy="8961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CC8EC-5798-44C0-934E-59C07A90C283}"/>
              </a:ext>
            </a:extLst>
          </p:cNvPr>
          <p:cNvSpPr>
            <a:spLocks noGrp="1"/>
          </p:cNvSpPr>
          <p:nvPr>
            <p:ph type="title"/>
          </p:nvPr>
        </p:nvSpPr>
        <p:spPr/>
        <p:txBody>
          <a:bodyPr/>
          <a:lstStyle/>
          <a:p>
            <a:r>
              <a:rPr lang="de-DE" dirty="0"/>
              <a:t>Verbundprojekt </a:t>
            </a:r>
            <a:r>
              <a:rPr lang="de-DE" dirty="0" err="1"/>
              <a:t>ReTransfer</a:t>
            </a:r>
            <a:r>
              <a:rPr lang="de-DE" dirty="0"/>
              <a:t>: Verortung und Zielsetzung  </a:t>
            </a:r>
          </a:p>
        </p:txBody>
      </p:sp>
      <p:sp>
        <p:nvSpPr>
          <p:cNvPr id="3" name="Inhaltsplatzhalter 2">
            <a:extLst>
              <a:ext uri="{FF2B5EF4-FFF2-40B4-BE49-F238E27FC236}">
                <a16:creationId xmlns:a16="http://schemas.microsoft.com/office/drawing/2014/main" id="{D8306FD6-D3B0-4E9A-AC9E-7758FA39CDDB}"/>
              </a:ext>
            </a:extLst>
          </p:cNvPr>
          <p:cNvSpPr>
            <a:spLocks noGrp="1"/>
          </p:cNvSpPr>
          <p:nvPr>
            <p:ph idx="1"/>
          </p:nvPr>
        </p:nvSpPr>
        <p:spPr/>
        <p:txBody>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p>
        </p:txBody>
      </p:sp>
      <p:sp>
        <p:nvSpPr>
          <p:cNvPr id="4" name="Fußzeilenplatzhalter 3">
            <a:extLst>
              <a:ext uri="{FF2B5EF4-FFF2-40B4-BE49-F238E27FC236}">
                <a16:creationId xmlns:a16="http://schemas.microsoft.com/office/drawing/2014/main" id="{A40D56CB-6CB7-4ACF-B6C9-6181F76DF94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759ADB8C-2A07-4AF7-B689-ECD9AA074757}"/>
              </a:ext>
            </a:extLst>
          </p:cNvPr>
          <p:cNvSpPr>
            <a:spLocks noGrp="1"/>
          </p:cNvSpPr>
          <p:nvPr>
            <p:ph type="sldNum" sz="quarter" idx="12"/>
          </p:nvPr>
        </p:nvSpPr>
        <p:spPr/>
        <p:txBody>
          <a:bodyPr/>
          <a:lstStyle/>
          <a:p>
            <a:fld id="{6067E78E-13C7-4BF7-8118-BF1621604904}" type="slidenum">
              <a:rPr lang="de-DE" smtClean="0"/>
              <a:t>8</a:t>
            </a:fld>
            <a:endParaRPr lang="de-DE"/>
          </a:p>
        </p:txBody>
      </p:sp>
      <p:graphicFrame>
        <p:nvGraphicFramePr>
          <p:cNvPr id="7" name="Diagramm 6">
            <a:extLst>
              <a:ext uri="{FF2B5EF4-FFF2-40B4-BE49-F238E27FC236}">
                <a16:creationId xmlns:a16="http://schemas.microsoft.com/office/drawing/2014/main" id="{8EAA4B04-6383-4F26-97A6-860926B45962}"/>
              </a:ext>
            </a:extLst>
          </p:cNvPr>
          <p:cNvGraphicFramePr/>
          <p:nvPr>
            <p:extLst/>
          </p:nvPr>
        </p:nvGraphicFramePr>
        <p:xfrm>
          <a:off x="-645791" y="884420"/>
          <a:ext cx="9602414" cy="4039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3">
            <a:extLst>
              <a:ext uri="{FF2B5EF4-FFF2-40B4-BE49-F238E27FC236}">
                <a16:creationId xmlns:a16="http://schemas.microsoft.com/office/drawing/2014/main" id="{780525F8-9F6B-488D-8E9B-70D2D818943E}"/>
              </a:ext>
            </a:extLst>
          </p:cNvPr>
          <p:cNvPicPr/>
          <p:nvPr/>
        </p:nvPicPr>
        <p:blipFill>
          <a:blip r:embed="rId7"/>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13052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293AC-87E8-472F-BF85-DDE005D72E0B}"/>
              </a:ext>
            </a:extLst>
          </p:cNvPr>
          <p:cNvSpPr>
            <a:spLocks noGrp="1"/>
          </p:cNvSpPr>
          <p:nvPr>
            <p:ph type="title"/>
          </p:nvPr>
        </p:nvSpPr>
        <p:spPr/>
        <p:txBody>
          <a:bodyPr/>
          <a:lstStyle/>
          <a:p>
            <a:r>
              <a:rPr lang="de-DE" dirty="0"/>
              <a:t>Verbundprojekt </a:t>
            </a:r>
            <a:r>
              <a:rPr lang="de-DE" dirty="0" err="1"/>
              <a:t>ReTransfer</a:t>
            </a:r>
            <a:r>
              <a:rPr lang="de-DE" dirty="0"/>
              <a:t>: Aufgabe der am IZB angesiedelten Teilprojekte</a:t>
            </a:r>
          </a:p>
        </p:txBody>
      </p:sp>
      <p:sp>
        <p:nvSpPr>
          <p:cNvPr id="3" name="Inhaltsplatzhalter 2">
            <a:extLst>
              <a:ext uri="{FF2B5EF4-FFF2-40B4-BE49-F238E27FC236}">
                <a16:creationId xmlns:a16="http://schemas.microsoft.com/office/drawing/2014/main" id="{7C8D2564-47A2-48C3-A84A-2056E7494122}"/>
              </a:ext>
            </a:extLst>
          </p:cNvPr>
          <p:cNvSpPr>
            <a:spLocks noGrp="1"/>
          </p:cNvSpPr>
          <p:nvPr>
            <p:ph idx="1"/>
          </p:nvPr>
        </p:nvSpPr>
        <p:spPr/>
        <p:txBody>
          <a:bodyPr/>
          <a:lstStyle/>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1DADAB96-1FE5-4378-A3EC-C17929A3FD9E}"/>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D13117FC-5756-44AD-8597-323A99E1C0C6}"/>
              </a:ext>
            </a:extLst>
          </p:cNvPr>
          <p:cNvSpPr>
            <a:spLocks noGrp="1"/>
          </p:cNvSpPr>
          <p:nvPr>
            <p:ph type="sldNum" sz="quarter" idx="12"/>
          </p:nvPr>
        </p:nvSpPr>
        <p:spPr/>
        <p:txBody>
          <a:bodyPr/>
          <a:lstStyle/>
          <a:p>
            <a:fld id="{6067E78E-13C7-4BF7-8118-BF1621604904}" type="slidenum">
              <a:rPr lang="de-DE" smtClean="0"/>
              <a:t>9</a:t>
            </a:fld>
            <a:endParaRPr lang="de-DE"/>
          </a:p>
        </p:txBody>
      </p:sp>
      <p:graphicFrame>
        <p:nvGraphicFramePr>
          <p:cNvPr id="6" name="Diagramm 5">
            <a:extLst>
              <a:ext uri="{FF2B5EF4-FFF2-40B4-BE49-F238E27FC236}">
                <a16:creationId xmlns:a16="http://schemas.microsoft.com/office/drawing/2014/main" id="{532FEC16-B9D7-493D-AC99-15AC6B0244E1}"/>
              </a:ext>
            </a:extLst>
          </p:cNvPr>
          <p:cNvGraphicFramePr/>
          <p:nvPr>
            <p:extLst/>
          </p:nvPr>
        </p:nvGraphicFramePr>
        <p:xfrm>
          <a:off x="-622092" y="1124262"/>
          <a:ext cx="8844196" cy="32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3">
            <a:extLst>
              <a:ext uri="{FF2B5EF4-FFF2-40B4-BE49-F238E27FC236}">
                <a16:creationId xmlns:a16="http://schemas.microsoft.com/office/drawing/2014/main" id="{8CCE9342-BBC2-4FA8-95B3-CA5754F001BD}"/>
              </a:ext>
            </a:extLst>
          </p:cNvPr>
          <p:cNvPicPr/>
          <p:nvPr/>
        </p:nvPicPr>
        <p:blipFill>
          <a:blip r:embed="rId7"/>
          <a:stretch/>
        </p:blipFill>
        <p:spPr>
          <a:xfrm>
            <a:off x="7733082" y="4788360"/>
            <a:ext cx="865620" cy="288300"/>
          </a:xfrm>
          <a:prstGeom prst="rect">
            <a:avLst/>
          </a:prstGeom>
          <a:ln w="0">
            <a:noFill/>
          </a:ln>
        </p:spPr>
      </p:pic>
    </p:spTree>
    <p:extLst>
      <p:ext uri="{BB962C8B-B14F-4D97-AF65-F5344CB8AC3E}">
        <p14:creationId xmlns:p14="http://schemas.microsoft.com/office/powerpoint/2010/main" val="175093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3a_DIPF_praesentation_dt_080219">
  <a:themeElements>
    <a:clrScheme name="DIPF-PP">
      <a:dk1>
        <a:sysClr val="windowText" lastClr="000000"/>
      </a:dk1>
      <a:lt1>
        <a:sysClr val="window" lastClr="FFFFFF"/>
      </a:lt1>
      <a:dk2>
        <a:srgbClr val="2E2D30"/>
      </a:dk2>
      <a:lt2>
        <a:srgbClr val="FFFFFF"/>
      </a:lt2>
      <a:accent1>
        <a:srgbClr val="6DA5D5"/>
      </a:accent1>
      <a:accent2>
        <a:srgbClr val="F29400"/>
      </a:accent2>
      <a:accent3>
        <a:srgbClr val="646567"/>
      </a:accent3>
      <a:accent4>
        <a:srgbClr val="005B9A"/>
      </a:accent4>
      <a:accent5>
        <a:srgbClr val="AF122C"/>
      </a:accent5>
      <a:accent6>
        <a:srgbClr val="EB6A27"/>
      </a:accent6>
      <a:hlink>
        <a:srgbClr val="6DA5D5"/>
      </a:hlink>
      <a:folHlink>
        <a:srgbClr val="B5B7B8"/>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spcBef>
            <a:spcPts val="800"/>
          </a:spcBef>
          <a:defRPr sz="1400" dirty="0" err="1" smtClean="0"/>
        </a:defPPr>
      </a:lstStyle>
    </a:txDef>
  </a:objectDefaults>
  <a:extraClrSchemeLst/>
  <a:custClrLst>
    <a:custClr name="Verkehrsrot">
      <a:srgbClr val="D10019"/>
    </a:custClr>
    <a:custClr name="Himbeerrot">
      <a:srgbClr val="D40050"/>
    </a:custClr>
    <a:custClr name="Violettblau">
      <a:srgbClr val="5560A4"/>
    </a:custClr>
    <a:custClr name="Himmelblau">
      <a:srgbClr val="0078A8"/>
    </a:custClr>
    <a:custClr name="Maigruen">
      <a:srgbClr val="37A42C"/>
    </a:custClr>
    <a:custClr name="Gelbgruen">
      <a:srgbClr val="97B314"/>
    </a:custClr>
    <a:custClr name="Mausgrau+20K">
      <a:srgbClr val="4B4B4D"/>
    </a:custClr>
    <a:custClr name="Mausgrau 75%">
      <a:srgbClr val="8B8C8E"/>
    </a:custClr>
    <a:custClr name="Mausgrau 50%">
      <a:srgbClr val="B5B7B8"/>
    </a:custClr>
    <a:custClr name="Mausgrau 25%">
      <a:srgbClr val="DBDCDD"/>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vorlage-praesentation-dipf-16zu9-de(2)</Template>
  <TotalTime>0</TotalTime>
  <Words>4088</Words>
  <Application>Microsoft Office PowerPoint</Application>
  <PresentationFormat>Bildschirmpräsentation (16:9)</PresentationFormat>
  <Paragraphs>334</Paragraphs>
  <Slides>26</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Arial Unicode MS</vt:lpstr>
      <vt:lpstr>Calibri</vt:lpstr>
      <vt:lpstr>DejaVu Sans</vt:lpstr>
      <vt:lpstr>Wingdings</vt:lpstr>
      <vt:lpstr>03a_DIPF_praesentation_dt_080219</vt:lpstr>
      <vt:lpstr>Wirksame Wege des Dialogs und Transfers</vt:lpstr>
      <vt:lpstr>Ausgangspunkt und Gegenstand dieses Workshops </vt:lpstr>
      <vt:lpstr>Struktur des Workshops </vt:lpstr>
      <vt:lpstr>1. Relevanz: Wissenstransfer und Dialog im Kontext des Community Buildings </vt:lpstr>
      <vt:lpstr>Einige Werkzeuge aus den Bereich des Community Buildings und Wissenstransfers</vt:lpstr>
      <vt:lpstr>Wissenstransfer aus Ihrer Perspektive</vt:lpstr>
      <vt:lpstr>  Projekt</vt:lpstr>
      <vt:lpstr>Verbundprojekt ReTransfer: Verortung und Zielsetzung  </vt:lpstr>
      <vt:lpstr>Verbundprojekt ReTransfer: Aufgabe der am IZB angesiedelten Teilprojekte</vt:lpstr>
      <vt:lpstr>Verbundprojekt ReTransfer: IZB-Teilprojekt 1</vt:lpstr>
      <vt:lpstr>Verbundprojekt ReTransfer: IZB-Teilprojekt 1</vt:lpstr>
      <vt:lpstr>Zur Forschungssynthese</vt:lpstr>
      <vt:lpstr>Ausgangspunkt/ Problemstellung</vt:lpstr>
      <vt:lpstr>Ausgangspunkt/ Problemstellung</vt:lpstr>
      <vt:lpstr>Forschungsanliegen und Methode</vt:lpstr>
      <vt:lpstr>Methode: Literaturrecherche </vt:lpstr>
      <vt:lpstr>Methode: Literaturrecherche - Überblick</vt:lpstr>
      <vt:lpstr>Auswertung: Erste Erkenntnisse</vt:lpstr>
      <vt:lpstr>Auswertung: Erste Erkenntnisse </vt:lpstr>
      <vt:lpstr>Auswertung: Erste Erkenntnisse Bewährte Methoden in der Transfergestaltung</vt:lpstr>
      <vt:lpstr> Auswertung: Erste Erkenntnisse Bewährte Methoden in der Transfergestaltung</vt:lpstr>
      <vt:lpstr> Auswertung: Erste Erkenntnisse Bewährte Methoden in der Transfergestaltung</vt:lpstr>
      <vt:lpstr>Fazit: Erkenntnisse zur Gestaltung von Transfer und Dialog zwischen Forschung und Praxis </vt:lpstr>
      <vt:lpstr>Austauschformat</vt:lpstr>
      <vt:lpstr> Vielen Dank für Ihr Interesse!</vt:lpstr>
      <vt:lpstr>Quellenverzeichnis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Schenk, Ana</dc:creator>
  <cp:lastModifiedBy>Grimm, Susanne</cp:lastModifiedBy>
  <cp:revision>54</cp:revision>
  <cp:lastPrinted>2019-02-19T06:57:55Z</cp:lastPrinted>
  <dcterms:created xsi:type="dcterms:W3CDTF">2024-09-23T09:59:31Z</dcterms:created>
  <dcterms:modified xsi:type="dcterms:W3CDTF">2024-10-04T13:24:14Z</dcterms:modified>
</cp:coreProperties>
</file>