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90" r:id="rId2"/>
    <p:sldId id="257" r:id="rId3"/>
    <p:sldId id="300" r:id="rId4"/>
    <p:sldId id="299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6F6F6F"/>
    <a:srgbClr val="99CC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6" autoAdjust="0"/>
    <p:restoredTop sz="94726"/>
  </p:normalViewPr>
  <p:slideViewPr>
    <p:cSldViewPr snapToGrid="0">
      <p:cViewPr varScale="1">
        <p:scale>
          <a:sx n="74" d="100"/>
          <a:sy n="74" d="100"/>
        </p:scale>
        <p:origin x="4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13325-F271-4DE5-8853-A0F9EF4BDC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83F53B-58F6-493E-B462-786FE162B4C9}">
      <dgm:prSet/>
      <dgm:spPr/>
      <dgm:t>
        <a:bodyPr/>
        <a:lstStyle/>
        <a:p>
          <a:r>
            <a:rPr lang="de-DE" dirty="0"/>
            <a:t>Seit mehreren Jahren unterstützt das ZOERR aktiv die OER-Community in Baden-Württemberg. Nur der rein technische Betrieb eines Repositoriums reicht unseren Erfahrung nach nicht für ideale Rahmenbedingungen zum Erstellen und Pflegen von OER-Materialen.</a:t>
          </a:r>
          <a:endParaRPr lang="en-US" dirty="0"/>
        </a:p>
      </dgm:t>
    </dgm:pt>
    <dgm:pt modelId="{8DE6F05C-F8FC-4335-8E21-43B258162489}" type="parTrans" cxnId="{65237875-6486-4425-B323-7CA89769C083}">
      <dgm:prSet/>
      <dgm:spPr/>
      <dgm:t>
        <a:bodyPr/>
        <a:lstStyle/>
        <a:p>
          <a:endParaRPr lang="en-US"/>
        </a:p>
      </dgm:t>
    </dgm:pt>
    <dgm:pt modelId="{38F27443-61E4-4E7A-AFC8-E5CA30333A0E}" type="sibTrans" cxnId="{65237875-6486-4425-B323-7CA89769C083}">
      <dgm:prSet/>
      <dgm:spPr/>
      <dgm:t>
        <a:bodyPr/>
        <a:lstStyle/>
        <a:p>
          <a:endParaRPr lang="en-US"/>
        </a:p>
      </dgm:t>
    </dgm:pt>
    <dgm:pt modelId="{4267F450-C163-4B2C-8148-8ED8DB39026B}">
      <dgm:prSet/>
      <dgm:spPr/>
      <dgm:t>
        <a:bodyPr/>
        <a:lstStyle/>
        <a:p>
          <a:r>
            <a:rPr lang="de-DE" dirty="0"/>
            <a:t>Das ZOERR OER-begeisterte Lehrende, Lernende Hochschulmitarbeiter und interessierte Autoren in der Planung, Produktion und Förderung von OER. Das ZOERR bietet für seine „Community </a:t>
          </a:r>
          <a:r>
            <a:rPr lang="de-DE" dirty="0" err="1"/>
            <a:t>of</a:t>
          </a:r>
          <a:r>
            <a:rPr lang="de-DE" dirty="0"/>
            <a:t> Practice“ Beratungen, Workshops, Barcamps, Förderungen und Tagungen rund um das Thema OER an und fördert den Austausch, Vernetzung und die Zusammenarbeit der Community-Mitglieder.</a:t>
          </a:r>
          <a:endParaRPr lang="en-US" dirty="0"/>
        </a:p>
      </dgm:t>
    </dgm:pt>
    <dgm:pt modelId="{E0708AFF-C848-476D-A311-36C7DE756D95}" type="parTrans" cxnId="{871BB6AB-D10F-4345-A2CA-28A1FE811E5D}">
      <dgm:prSet/>
      <dgm:spPr/>
      <dgm:t>
        <a:bodyPr/>
        <a:lstStyle/>
        <a:p>
          <a:endParaRPr lang="en-US"/>
        </a:p>
      </dgm:t>
    </dgm:pt>
    <dgm:pt modelId="{78BFD693-EFF6-478C-B1E5-E41DB2B7EC06}" type="sibTrans" cxnId="{871BB6AB-D10F-4345-A2CA-28A1FE811E5D}">
      <dgm:prSet/>
      <dgm:spPr/>
      <dgm:t>
        <a:bodyPr/>
        <a:lstStyle/>
        <a:p>
          <a:endParaRPr lang="en-US"/>
        </a:p>
      </dgm:t>
    </dgm:pt>
    <dgm:pt modelId="{48F5E19F-C9EF-F94A-BFB2-A96C8F5CB132}" type="pres">
      <dgm:prSet presAssocID="{3FB13325-F271-4DE5-8853-A0F9EF4BDC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F42DAA-A022-7D42-A020-EDCC96C0BF48}" type="pres">
      <dgm:prSet presAssocID="{9083F53B-58F6-493E-B462-786FE162B4C9}" presName="hierRoot1" presStyleCnt="0"/>
      <dgm:spPr/>
    </dgm:pt>
    <dgm:pt modelId="{F193CCBD-3B30-6144-AC15-B27E64D1C629}" type="pres">
      <dgm:prSet presAssocID="{9083F53B-58F6-493E-B462-786FE162B4C9}" presName="composite" presStyleCnt="0"/>
      <dgm:spPr/>
    </dgm:pt>
    <dgm:pt modelId="{6CCD6E88-9F04-964C-9441-24EA74D8CBC9}" type="pres">
      <dgm:prSet presAssocID="{9083F53B-58F6-493E-B462-786FE162B4C9}" presName="background" presStyleLbl="node0" presStyleIdx="0" presStyleCnt="2"/>
      <dgm:spPr/>
    </dgm:pt>
    <dgm:pt modelId="{3B118A1A-45D6-9645-9C37-C1A01A834AEC}" type="pres">
      <dgm:prSet presAssocID="{9083F53B-58F6-493E-B462-786FE162B4C9}" presName="text" presStyleLbl="fgAcc0" presStyleIdx="0" presStyleCnt="2">
        <dgm:presLayoutVars>
          <dgm:chPref val="3"/>
        </dgm:presLayoutVars>
      </dgm:prSet>
      <dgm:spPr/>
    </dgm:pt>
    <dgm:pt modelId="{51FE7E23-0B9C-3947-AD41-377C5A8270F7}" type="pres">
      <dgm:prSet presAssocID="{9083F53B-58F6-493E-B462-786FE162B4C9}" presName="hierChild2" presStyleCnt="0"/>
      <dgm:spPr/>
    </dgm:pt>
    <dgm:pt modelId="{4FFFFF50-0A35-0A4A-92F5-5EDF485094B0}" type="pres">
      <dgm:prSet presAssocID="{4267F450-C163-4B2C-8148-8ED8DB39026B}" presName="hierRoot1" presStyleCnt="0"/>
      <dgm:spPr/>
    </dgm:pt>
    <dgm:pt modelId="{AA7800ED-793F-BD41-947F-96ECDD33A9A7}" type="pres">
      <dgm:prSet presAssocID="{4267F450-C163-4B2C-8148-8ED8DB39026B}" presName="composite" presStyleCnt="0"/>
      <dgm:spPr/>
    </dgm:pt>
    <dgm:pt modelId="{B4F98FEB-ABF8-0345-8A40-FCB7CE6ADE88}" type="pres">
      <dgm:prSet presAssocID="{4267F450-C163-4B2C-8148-8ED8DB39026B}" presName="background" presStyleLbl="node0" presStyleIdx="1" presStyleCnt="2"/>
      <dgm:spPr/>
    </dgm:pt>
    <dgm:pt modelId="{6C040C7B-D6A3-384D-8A52-8127EC1D0D0C}" type="pres">
      <dgm:prSet presAssocID="{4267F450-C163-4B2C-8148-8ED8DB39026B}" presName="text" presStyleLbl="fgAcc0" presStyleIdx="1" presStyleCnt="2">
        <dgm:presLayoutVars>
          <dgm:chPref val="3"/>
        </dgm:presLayoutVars>
      </dgm:prSet>
      <dgm:spPr/>
    </dgm:pt>
    <dgm:pt modelId="{EB28647C-8A68-4D4A-9D70-3B2F9B32F999}" type="pres">
      <dgm:prSet presAssocID="{4267F450-C163-4B2C-8148-8ED8DB39026B}" presName="hierChild2" presStyleCnt="0"/>
      <dgm:spPr/>
    </dgm:pt>
  </dgm:ptLst>
  <dgm:cxnLst>
    <dgm:cxn modelId="{08725F07-DE8D-F34C-A004-BB6CBC4E2974}" type="presOf" srcId="{4267F450-C163-4B2C-8148-8ED8DB39026B}" destId="{6C040C7B-D6A3-384D-8A52-8127EC1D0D0C}" srcOrd="0" destOrd="0" presId="urn:microsoft.com/office/officeart/2005/8/layout/hierarchy1"/>
    <dgm:cxn modelId="{40E9E732-4F06-6E43-9EA7-731AE6B5816B}" type="presOf" srcId="{9083F53B-58F6-493E-B462-786FE162B4C9}" destId="{3B118A1A-45D6-9645-9C37-C1A01A834AEC}" srcOrd="0" destOrd="0" presId="urn:microsoft.com/office/officeart/2005/8/layout/hierarchy1"/>
    <dgm:cxn modelId="{A5027351-11A1-B540-97E8-54449A7E810C}" type="presOf" srcId="{3FB13325-F271-4DE5-8853-A0F9EF4BDCF0}" destId="{48F5E19F-C9EF-F94A-BFB2-A96C8F5CB132}" srcOrd="0" destOrd="0" presId="urn:microsoft.com/office/officeart/2005/8/layout/hierarchy1"/>
    <dgm:cxn modelId="{65237875-6486-4425-B323-7CA89769C083}" srcId="{3FB13325-F271-4DE5-8853-A0F9EF4BDCF0}" destId="{9083F53B-58F6-493E-B462-786FE162B4C9}" srcOrd="0" destOrd="0" parTransId="{8DE6F05C-F8FC-4335-8E21-43B258162489}" sibTransId="{38F27443-61E4-4E7A-AFC8-E5CA30333A0E}"/>
    <dgm:cxn modelId="{871BB6AB-D10F-4345-A2CA-28A1FE811E5D}" srcId="{3FB13325-F271-4DE5-8853-A0F9EF4BDCF0}" destId="{4267F450-C163-4B2C-8148-8ED8DB39026B}" srcOrd="1" destOrd="0" parTransId="{E0708AFF-C848-476D-A311-36C7DE756D95}" sibTransId="{78BFD693-EFF6-478C-B1E5-E41DB2B7EC06}"/>
    <dgm:cxn modelId="{F7986E5C-B887-8444-A4E5-08461D747FC5}" type="presParOf" srcId="{48F5E19F-C9EF-F94A-BFB2-A96C8F5CB132}" destId="{EDF42DAA-A022-7D42-A020-EDCC96C0BF48}" srcOrd="0" destOrd="0" presId="urn:microsoft.com/office/officeart/2005/8/layout/hierarchy1"/>
    <dgm:cxn modelId="{2F9EB536-009B-D64B-B5A5-A281CEE2F6A0}" type="presParOf" srcId="{EDF42DAA-A022-7D42-A020-EDCC96C0BF48}" destId="{F193CCBD-3B30-6144-AC15-B27E64D1C629}" srcOrd="0" destOrd="0" presId="urn:microsoft.com/office/officeart/2005/8/layout/hierarchy1"/>
    <dgm:cxn modelId="{550C828D-B36A-9441-BDC5-2E45638C0DA9}" type="presParOf" srcId="{F193CCBD-3B30-6144-AC15-B27E64D1C629}" destId="{6CCD6E88-9F04-964C-9441-24EA74D8CBC9}" srcOrd="0" destOrd="0" presId="urn:microsoft.com/office/officeart/2005/8/layout/hierarchy1"/>
    <dgm:cxn modelId="{B6BD8342-9867-BC4F-8AB3-F3A0D4721BCD}" type="presParOf" srcId="{F193CCBD-3B30-6144-AC15-B27E64D1C629}" destId="{3B118A1A-45D6-9645-9C37-C1A01A834AEC}" srcOrd="1" destOrd="0" presId="urn:microsoft.com/office/officeart/2005/8/layout/hierarchy1"/>
    <dgm:cxn modelId="{B6BD7067-3634-DA42-B02D-81E3157EAECC}" type="presParOf" srcId="{EDF42DAA-A022-7D42-A020-EDCC96C0BF48}" destId="{51FE7E23-0B9C-3947-AD41-377C5A8270F7}" srcOrd="1" destOrd="0" presId="urn:microsoft.com/office/officeart/2005/8/layout/hierarchy1"/>
    <dgm:cxn modelId="{F36C1875-3678-4A45-9972-55165083EA46}" type="presParOf" srcId="{48F5E19F-C9EF-F94A-BFB2-A96C8F5CB132}" destId="{4FFFFF50-0A35-0A4A-92F5-5EDF485094B0}" srcOrd="1" destOrd="0" presId="urn:microsoft.com/office/officeart/2005/8/layout/hierarchy1"/>
    <dgm:cxn modelId="{E1174C06-40B1-F04E-A27B-E744DA9CE34E}" type="presParOf" srcId="{4FFFFF50-0A35-0A4A-92F5-5EDF485094B0}" destId="{AA7800ED-793F-BD41-947F-96ECDD33A9A7}" srcOrd="0" destOrd="0" presId="urn:microsoft.com/office/officeart/2005/8/layout/hierarchy1"/>
    <dgm:cxn modelId="{DE129659-BB48-4F4F-8F9E-A8460AEAC577}" type="presParOf" srcId="{AA7800ED-793F-BD41-947F-96ECDD33A9A7}" destId="{B4F98FEB-ABF8-0345-8A40-FCB7CE6ADE88}" srcOrd="0" destOrd="0" presId="urn:microsoft.com/office/officeart/2005/8/layout/hierarchy1"/>
    <dgm:cxn modelId="{D0FACEB4-8CB3-0947-B954-5F74A36F509F}" type="presParOf" srcId="{AA7800ED-793F-BD41-947F-96ECDD33A9A7}" destId="{6C040C7B-D6A3-384D-8A52-8127EC1D0D0C}" srcOrd="1" destOrd="0" presId="urn:microsoft.com/office/officeart/2005/8/layout/hierarchy1"/>
    <dgm:cxn modelId="{84901028-EC63-4E4B-81CA-3F7995D648BC}" type="presParOf" srcId="{4FFFFF50-0A35-0A4A-92F5-5EDF485094B0}" destId="{EB28647C-8A68-4D4A-9D70-3B2F9B32F9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D6E88-9F04-964C-9441-24EA74D8CBC9}">
      <dsp:nvSpPr>
        <dsp:cNvPr id="0" name=""/>
        <dsp:cNvSpPr/>
      </dsp:nvSpPr>
      <dsp:spPr>
        <a:xfrm>
          <a:off x="1283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18A1A-45D6-9645-9C37-C1A01A834AEC}">
      <dsp:nvSpPr>
        <dsp:cNvPr id="0" name=""/>
        <dsp:cNvSpPr/>
      </dsp:nvSpPr>
      <dsp:spPr>
        <a:xfrm>
          <a:off x="501904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Seit mehreren Jahren unterstützt das ZOERR aktiv die OER-Community in Baden-Württemberg. Nur der rein technische Betrieb eines Repositoriums reicht unseren Erfahrung nach nicht für ideale Rahmenbedingungen zum Erstellen und Pflegen von OER-Materialen.</a:t>
          </a:r>
          <a:endParaRPr lang="en-US" sz="1600" kern="1200" dirty="0"/>
        </a:p>
      </dsp:txBody>
      <dsp:txXfrm>
        <a:off x="585701" y="1069830"/>
        <a:ext cx="4337991" cy="2693452"/>
      </dsp:txXfrm>
    </dsp:sp>
    <dsp:sp modelId="{B4F98FEB-ABF8-0345-8A40-FCB7CE6ADE88}">
      <dsp:nvSpPr>
        <dsp:cNvPr id="0" name=""/>
        <dsp:cNvSpPr/>
      </dsp:nvSpPr>
      <dsp:spPr>
        <a:xfrm>
          <a:off x="5508110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40C7B-D6A3-384D-8A52-8127EC1D0D0C}">
      <dsp:nvSpPr>
        <dsp:cNvPr id="0" name=""/>
        <dsp:cNvSpPr/>
      </dsp:nvSpPr>
      <dsp:spPr>
        <a:xfrm>
          <a:off x="6008730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Das ZOERR OER-begeisterte Lehrende, Lernende Hochschulmitarbeiter und interessierte Autoren in der Planung, Produktion und Förderung von OER. Das ZOERR bietet für seine „Community </a:t>
          </a:r>
          <a:r>
            <a:rPr lang="de-DE" sz="1600" kern="1200" dirty="0" err="1"/>
            <a:t>of</a:t>
          </a:r>
          <a:r>
            <a:rPr lang="de-DE" sz="1600" kern="1200" dirty="0"/>
            <a:t> Practice“ Beratungen, Workshops, Barcamps, Förderungen und Tagungen rund um das Thema OER an und fördert den Austausch, Vernetzung und die Zusammenarbeit der Community-Mitglieder.</a:t>
          </a:r>
          <a:endParaRPr lang="en-US" sz="1600" kern="1200" dirty="0"/>
        </a:p>
      </dsp:txBody>
      <dsp:txXfrm>
        <a:off x="6092527" y="1069830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9AA8A-9248-479C-9BE3-FBB244251D97}" type="datetimeFigureOut">
              <a:rPr lang="de-DE" smtClean="0"/>
              <a:t>04.10.2024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B9EF7-0952-45F2-A491-F015B6E648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51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9EF7-0952-45F2-A491-F015B6E648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88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Vielen Dank an die Teilnehmenden.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B9EF7-0952-45F2-A491-F015B6E6487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18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de-DE"/>
              <a:t>12.04.2024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0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8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1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6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de-DE"/>
              <a:t>12.04.2024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de-DE"/>
              <a:t>12.04.2024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12.04.2024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er-adminalexander.klein@ub.uni-tuebingen.de" TargetMode="External"/><Relationship Id="rId3" Type="http://schemas.openxmlformats.org/officeDocument/2006/relationships/hyperlink" Target="https://creativecommons.org/licenses/by-sa/4.0/legalcode.de" TargetMode="External"/><Relationship Id="rId7" Type="http://schemas.openxmlformats.org/officeDocument/2006/relationships/hyperlink" Target="mailto:oer-admin@ub.uni-tuebingen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ADEB69-4046-5CA1-848C-4FE34C12D814}"/>
              </a:ext>
            </a:extLst>
          </p:cNvPr>
          <p:cNvSpPr txBox="1"/>
          <p:nvPr/>
        </p:nvSpPr>
        <p:spPr>
          <a:xfrm>
            <a:off x="841244" y="2359152"/>
            <a:ext cx="6007608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3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Das ZOERR und seine “Community of Practice”: </a:t>
            </a:r>
          </a:p>
          <a:p>
            <a:pPr>
              <a:spcAft>
                <a:spcPts val="600"/>
              </a:spcAft>
            </a:pPr>
            <a:r>
              <a:rPr lang="en-US" sz="3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Die OER-Community BW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highlight>
                <a:srgbClr val="FFCB25"/>
              </a:highlight>
            </a:endParaRPr>
          </a:p>
          <a:p>
            <a:pPr>
              <a:spcAft>
                <a:spcPts val="600"/>
              </a:spcAft>
            </a:pPr>
            <a:br>
              <a:rPr lang="en-US" sz="1900" dirty="0">
                <a:highlight>
                  <a:srgbClr val="FFCB25"/>
                </a:highlight>
              </a:rPr>
            </a:br>
            <a:r>
              <a:rPr lang="en-US" sz="1900" b="0" i="0" dirty="0">
                <a:effectLst/>
              </a:rPr>
              <a:t>Alexander Klein</a:t>
            </a:r>
          </a:p>
          <a:p>
            <a:pPr>
              <a:spcAft>
                <a:spcPts val="600"/>
              </a:spcAft>
            </a:pPr>
            <a:br>
              <a:rPr lang="en-US" sz="1900" dirty="0"/>
            </a:br>
            <a:r>
              <a:rPr lang="en-US" sz="1900" b="0" i="0" dirty="0">
                <a:effectLst/>
              </a:rPr>
              <a:t>ZOERR – </a:t>
            </a:r>
            <a:r>
              <a:rPr lang="en-US" sz="1900" b="0" i="0" dirty="0" err="1">
                <a:effectLst/>
              </a:rPr>
              <a:t>Zentrales</a:t>
            </a:r>
            <a:r>
              <a:rPr lang="en-US" sz="1900" b="0" i="0" dirty="0">
                <a:effectLst/>
              </a:rPr>
              <a:t> Open Educational Resources Repositorium der </a:t>
            </a:r>
            <a:r>
              <a:rPr lang="en-US" sz="1900" b="0" i="0" dirty="0" err="1">
                <a:effectLst/>
              </a:rPr>
              <a:t>Hochschulen</a:t>
            </a:r>
            <a:r>
              <a:rPr lang="en-US" sz="1900" b="0" i="0" dirty="0">
                <a:effectLst/>
              </a:rPr>
              <a:t> in Baden-Württemberg</a:t>
            </a:r>
            <a:endParaRPr lang="en-US" sz="19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0AF2E5-6BEF-1A3C-B841-310CDDC06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3"/>
          <a:stretch/>
        </p:blipFill>
        <p:spPr>
          <a:xfrm>
            <a:off x="7680960" y="1628431"/>
            <a:ext cx="4233672" cy="662136"/>
          </a:xfrm>
          <a:prstGeom prst="rect">
            <a:avLst/>
          </a:prstGeom>
        </p:spPr>
      </p:pic>
      <p:pic>
        <p:nvPicPr>
          <p:cNvPr id="8" name="Grafik 7" descr="Ein Bild, das Kleidung, Animierter Cartoon, Menschliches Gesicht, Person enthält.&#10;&#10;Automatisch generierte Beschreibung">
            <a:extLst>
              <a:ext uri="{FF2B5EF4-FFF2-40B4-BE49-F238E27FC236}">
                <a16:creationId xmlns:a16="http://schemas.microsoft.com/office/drawing/2014/main" id="{BEDAA01B-B854-C593-DCF9-C4832C86A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138" y="3472468"/>
            <a:ext cx="2651760" cy="265176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44E25B-CC12-EA0D-1E85-CACEFB4D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16" name="Explosion: 14 Zacken 15" hidden="1">
            <a:extLst>
              <a:ext uri="{FF2B5EF4-FFF2-40B4-BE49-F238E27FC236}">
                <a16:creationId xmlns:a16="http://schemas.microsoft.com/office/drawing/2014/main" id="{9ED271D9-08B3-13A9-6F8F-770C107741C6}"/>
              </a:ext>
            </a:extLst>
          </p:cNvPr>
          <p:cNvSpPr/>
          <p:nvPr/>
        </p:nvSpPr>
        <p:spPr>
          <a:xfrm rot="680355">
            <a:off x="718730" y="899655"/>
            <a:ext cx="7241097" cy="5298190"/>
          </a:xfrm>
          <a:prstGeom prst="irregularSeal2">
            <a:avLst/>
          </a:prstGeom>
          <a:solidFill>
            <a:srgbClr val="FFCB2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witterblitz 12" hidden="1">
            <a:extLst>
              <a:ext uri="{FF2B5EF4-FFF2-40B4-BE49-F238E27FC236}">
                <a16:creationId xmlns:a16="http://schemas.microsoft.com/office/drawing/2014/main" id="{29012315-8629-C6B7-CB7A-2FC991923786}"/>
              </a:ext>
            </a:extLst>
          </p:cNvPr>
          <p:cNvSpPr/>
          <p:nvPr/>
        </p:nvSpPr>
        <p:spPr>
          <a:xfrm flipH="1">
            <a:off x="6701213" y="5593366"/>
            <a:ext cx="1126402" cy="733331"/>
          </a:xfrm>
          <a:prstGeom prst="lightningBolt">
            <a:avLst/>
          </a:prstGeom>
          <a:solidFill>
            <a:srgbClr val="FFCB2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 hidden="1">
            <a:extLst>
              <a:ext uri="{FF2B5EF4-FFF2-40B4-BE49-F238E27FC236}">
                <a16:creationId xmlns:a16="http://schemas.microsoft.com/office/drawing/2014/main" id="{891BB0D4-F15C-2029-42C1-758952F32765}"/>
              </a:ext>
            </a:extLst>
          </p:cNvPr>
          <p:cNvSpPr txBox="1"/>
          <p:nvPr/>
        </p:nvSpPr>
        <p:spPr>
          <a:xfrm>
            <a:off x="2049111" y="2454795"/>
            <a:ext cx="58857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4000" b="1" i="0" u="none" strike="noStrike" dirty="0" err="1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  <a:t>Let’s</a:t>
            </a:r>
            <a:r>
              <a:rPr lang="de-DE" sz="4000" b="1" i="0" u="none" strike="noStrike" dirty="0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  <a:t> </a:t>
            </a:r>
            <a:r>
              <a:rPr lang="de-DE" sz="4000" b="1" i="0" u="none" strike="noStrike" dirty="0" err="1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  <a:t>play</a:t>
            </a:r>
            <a:r>
              <a:rPr lang="de-DE" sz="4000" b="1" i="0" u="none" strike="noStrike" dirty="0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  <a:t>– </a:t>
            </a:r>
            <a:br>
              <a:rPr lang="de-DE" sz="4000" b="0" i="0" u="none" strike="noStrike" dirty="0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</a:br>
            <a:r>
              <a:rPr lang="de-DE" sz="1800" b="0" i="0" u="none" strike="noStrike" dirty="0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  <a:t>spielerische und interaktive Gestaltung </a:t>
            </a:r>
            <a:br>
              <a:rPr lang="de-DE" sz="1800" b="0" i="0" u="none" strike="noStrike" dirty="0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</a:br>
            <a:r>
              <a:rPr lang="de-DE" sz="1800" b="0" i="0" u="none" strike="noStrike" dirty="0">
                <a:solidFill>
                  <a:srgbClr val="212121"/>
                </a:solidFill>
                <a:effectLst/>
                <a:latin typeface="OCR A Extended" panose="02010509020102010303" pitchFamily="50" charset="0"/>
              </a:rPr>
              <a:t>von Lehrmaterialien mit H5P</a:t>
            </a:r>
            <a:endParaRPr lang="de-DE" sz="1800" b="0" i="0" u="none" strike="noStrike">
              <a:solidFill>
                <a:srgbClr val="212121"/>
              </a:solidFill>
              <a:effectLst/>
              <a:latin typeface="OCR A Extended" panose="02010509020102010303" pitchFamily="50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solidFill>
                  <a:srgbClr val="212121"/>
                </a:solidFill>
                <a:latin typeface="OCR A Extended" panose="02010509020102010303" pitchFamily="50" charset="0"/>
              </a:rPr>
              <a:t>---</a:t>
            </a:r>
            <a:endParaRPr lang="de-DE">
              <a:solidFill>
                <a:srgbClr val="212121"/>
              </a:solidFill>
              <a:latin typeface="OCR A Extended" panose="02010509020102010303" pitchFamily="50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OCR A Extended" panose="02010509020102010303" pitchFamily="50" charset="0"/>
              </a:rPr>
              <a:t>26. April 2024</a:t>
            </a:r>
            <a:endParaRPr lang="de-DE">
              <a:latin typeface="OCR A Extended" panose="02010509020102010303" pitchFamily="50" charset="0"/>
            </a:endParaRPr>
          </a:p>
          <a:p>
            <a:pPr>
              <a:spcAft>
                <a:spcPts val="600"/>
              </a:spcAft>
            </a:pPr>
            <a:r>
              <a:rPr lang="de-DE" dirty="0">
                <a:latin typeface="OCR A Extended" panose="02010509020102010303" pitchFamily="50" charset="0"/>
              </a:rPr>
              <a:t>10.00 – 12.00 Uhr</a:t>
            </a:r>
            <a:endParaRPr lang="de-DE">
              <a:latin typeface="OCR A Extended" panose="02010509020102010303" pitchFamily="50" charset="0"/>
            </a:endParaRPr>
          </a:p>
          <a:p>
            <a:pPr>
              <a:spcAft>
                <a:spcPts val="600"/>
              </a:spcAft>
            </a:pPr>
            <a:endParaRPr lang="de-DE"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3E1655-5CEA-AF5D-7EC4-961B66E6C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9C7D44-3CCB-3F79-B688-670276D6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20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br>
              <a:rPr lang="en-US" sz="2000" dirty="0"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2000" dirty="0" err="1">
                <a:effectLst/>
                <a:latin typeface="OCR A Extended" panose="02010509020102010303" pitchFamily="49" charset="77"/>
              </a:rPr>
              <a:t>Barcamps</a:t>
            </a:r>
            <a:r>
              <a:rPr lang="en-US" sz="2000" dirty="0">
                <a:effectLst/>
                <a:latin typeface="OCR A Extended" panose="02010509020102010303" pitchFamily="49" charset="77"/>
              </a:rPr>
              <a:t> &amp; </a:t>
            </a:r>
            <a:r>
              <a:rPr lang="en-US" sz="2000" dirty="0" err="1">
                <a:effectLst/>
                <a:latin typeface="OCR A Extended" panose="02010509020102010303" pitchFamily="49" charset="77"/>
              </a:rPr>
              <a:t>Tagungen</a:t>
            </a:r>
            <a:br>
              <a:rPr lang="en-US" sz="2000" dirty="0">
                <a:effectLst/>
              </a:rPr>
            </a:br>
            <a:endParaRPr lang="en-US" sz="2000" b="0" i="0" dirty="0">
              <a:effectLst/>
              <a:highlight>
                <a:srgbClr val="FFCB25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276C1E-DD4E-5DCF-0C66-E6B7DF713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12696" b="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2B307E-521C-A4BD-2C0A-F2CA4E874A8B}"/>
              </a:ext>
            </a:extLst>
          </p:cNvPr>
          <p:cNvSpPr txBox="1"/>
          <p:nvPr/>
        </p:nvSpPr>
        <p:spPr>
          <a:xfrm>
            <a:off x="7255563" y="2557587"/>
            <a:ext cx="4314645" cy="3717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effectLst/>
              </a:rPr>
              <a:t>KNOER-</a:t>
            </a:r>
            <a:r>
              <a:rPr lang="en-US" sz="1700" b="0" i="0" dirty="0" err="1">
                <a:effectLst/>
              </a:rPr>
              <a:t>Jahrestagung</a:t>
            </a:r>
            <a:r>
              <a:rPr lang="en-US" sz="1700" b="0" i="0" dirty="0">
                <a:effectLst/>
              </a:rPr>
              <a:t> 2024</a:t>
            </a:r>
            <a:r>
              <a:rPr lang="en-US" sz="1700" dirty="0"/>
              <a:t> </a:t>
            </a:r>
            <a:r>
              <a:rPr lang="en-US" sz="1700" dirty="0" err="1"/>
              <a:t>im</a:t>
            </a:r>
            <a:r>
              <a:rPr lang="en-US" sz="1700" dirty="0"/>
              <a:t> </a:t>
            </a:r>
            <a:r>
              <a:rPr lang="en-US" sz="1700" b="0" i="0" dirty="0" err="1">
                <a:effectLst/>
              </a:rPr>
              <a:t>Historischen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Lesesaal</a:t>
            </a:r>
            <a:r>
              <a:rPr lang="en-US" sz="1700" b="0" i="0" dirty="0">
                <a:effectLst/>
              </a:rPr>
              <a:t> der </a:t>
            </a:r>
            <a:r>
              <a:rPr lang="en-US" sz="1700" b="0" i="0" dirty="0" err="1">
                <a:effectLst/>
              </a:rPr>
              <a:t>Universitätsbibliothek</a:t>
            </a:r>
            <a:r>
              <a:rPr lang="en-US" sz="1700" b="0" i="0" dirty="0">
                <a:effectLst/>
              </a:rPr>
              <a:t> Tübingen </a:t>
            </a:r>
            <a:br>
              <a:rPr lang="en-US" sz="1700" dirty="0"/>
            </a:br>
            <a:r>
              <a:rPr lang="en-US" sz="1700" b="0" i="0" dirty="0">
                <a:effectLst/>
              </a:rPr>
              <a:t>Auf dem </a:t>
            </a:r>
            <a:r>
              <a:rPr lang="en-US" sz="1700" b="0" i="0" dirty="0" err="1">
                <a:effectLst/>
              </a:rPr>
              <a:t>Programm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standen</a:t>
            </a:r>
            <a:r>
              <a:rPr lang="en-US" sz="1700" b="0" i="0" dirty="0">
                <a:effectLst/>
              </a:rPr>
              <a:t>  </a:t>
            </a:r>
            <a:r>
              <a:rPr lang="en-US" sz="1700" b="0" i="0" dirty="0" err="1">
                <a:effectLst/>
              </a:rPr>
              <a:t>Vorträge</a:t>
            </a:r>
            <a:r>
              <a:rPr lang="en-US" sz="1700" b="0" i="0" dirty="0">
                <a:effectLst/>
              </a:rPr>
              <a:t> und Workshops </a:t>
            </a:r>
            <a:r>
              <a:rPr lang="en-US" sz="1700" b="0" i="0" dirty="0" err="1">
                <a:effectLst/>
              </a:rPr>
              <a:t>zu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aktuellen</a:t>
            </a:r>
            <a:r>
              <a:rPr lang="en-US" sz="1700" b="0" i="0" dirty="0">
                <a:effectLst/>
              </a:rPr>
              <a:t> und </a:t>
            </a:r>
            <a:r>
              <a:rPr lang="en-US" sz="1700" b="0" i="0" dirty="0" err="1">
                <a:effectLst/>
              </a:rPr>
              <a:t>relevanten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Entwicklungen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im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Kontext</a:t>
            </a:r>
            <a:r>
              <a:rPr lang="en-US" sz="1700" b="0" i="0" dirty="0">
                <a:effectLst/>
              </a:rPr>
              <a:t> von OER, OEP und KI in der </a:t>
            </a:r>
            <a:r>
              <a:rPr lang="en-US" sz="1700" b="0" i="0" dirty="0" err="1">
                <a:effectLst/>
              </a:rPr>
              <a:t>Hochschullehre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aus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verschiedenen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Blickwinkeln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z.B.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aus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praktischen</a:t>
            </a:r>
            <a:r>
              <a:rPr lang="en-US" sz="1700" b="0" i="0" dirty="0">
                <a:effectLst/>
              </a:rPr>
              <a:t> und </a:t>
            </a:r>
            <a:r>
              <a:rPr lang="en-US" sz="1700" b="0" i="0" dirty="0" err="1">
                <a:effectLst/>
              </a:rPr>
              <a:t>hochschulstrategischen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Perspektiven</a:t>
            </a:r>
            <a:r>
              <a:rPr lang="en-US" sz="1700" b="0" i="0" dirty="0">
                <a:effectLst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OER_Barcamp</a:t>
            </a:r>
            <a:r>
              <a:rPr lang="en-US" sz="1700" dirty="0"/>
              <a:t> 2025 am 15.11.2025 Uni Konstanz  - </a:t>
            </a:r>
            <a:r>
              <a:rPr lang="en-US" sz="1700" dirty="0" err="1"/>
              <a:t>Bischoffsvilla</a:t>
            </a:r>
            <a:endParaRPr lang="en-US" sz="17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F86C96-3D4A-819B-2B15-64E618C2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2543" y="6356350"/>
            <a:ext cx="10391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D746C62-C9AA-A671-FE5B-D55C8062A247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82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A18891-08E6-103A-7ADF-263998785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9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9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9" name="Rectangle 9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Menschliches Gesicht, Kleidung, Person, Brille enthält.&#10;&#10;Automatisch generierte Beschreibung">
            <a:extLst>
              <a:ext uri="{FF2B5EF4-FFF2-40B4-BE49-F238E27FC236}">
                <a16:creationId xmlns:a16="http://schemas.microsoft.com/office/drawing/2014/main" id="{0016CF27-222E-FFD4-1150-18B69A114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r="9333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10" name="Rectangle 10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2286FF-5DE9-874F-01D7-9145CC5B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352461"/>
            <a:ext cx="4023360" cy="2974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44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44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44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 </a:t>
            </a:r>
            <a:br>
              <a:rPr lang="en-US" sz="44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3100" dirty="0">
                <a:effectLst/>
                <a:latin typeface="OCR A Extended" panose="02010509020102010303" pitchFamily="49" charset="77"/>
              </a:rPr>
              <a:t>ZOERR </a:t>
            </a:r>
            <a:r>
              <a:rPr lang="en-US" sz="3100" dirty="0" err="1">
                <a:effectLst/>
                <a:latin typeface="OCR A Extended" panose="02010509020102010303" pitchFamily="49" charset="77"/>
              </a:rPr>
              <a:t>vor</a:t>
            </a:r>
            <a:r>
              <a:rPr lang="en-US" sz="3100" dirty="0">
                <a:effectLst/>
                <a:latin typeface="OCR A Extended" panose="02010509020102010303" pitchFamily="49" charset="77"/>
              </a:rPr>
              <a:t> ORT</a:t>
            </a:r>
            <a:br>
              <a:rPr lang="en-US" sz="4400" dirty="0">
                <a:effectLst/>
              </a:rPr>
            </a:br>
            <a:endParaRPr lang="en-US" sz="44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111" name="Rectangle 10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7EA2B5-BBBF-8540-9BCA-CA7F137D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757EB0E-431D-6CC2-B554-A81D9EA0E99D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72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6BB39-ED1F-44BD-CAAB-F4424714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1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1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7" name="Rectangle 11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8" name="Freeform: Shape 11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9" name="Freeform: Shape 12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837168-7E5C-3D6B-512B-0F7E6E64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 </a:t>
            </a:r>
            <a:b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1900" dirty="0">
                <a:effectLst/>
                <a:latin typeface="OCR A Extended" panose="02010509020102010303" pitchFamily="49" charset="77"/>
              </a:rPr>
              <a:t>Mapping der OER-</a:t>
            </a:r>
            <a:r>
              <a:rPr lang="en-US" sz="1900" dirty="0" err="1">
                <a:effectLst/>
                <a:latin typeface="OCR A Extended" panose="02010509020102010303" pitchFamily="49" charset="77"/>
              </a:rPr>
              <a:t>Ansprechpartner</a:t>
            </a:r>
            <a:r>
              <a:rPr lang="en-US" sz="1900" dirty="0">
                <a:effectLst/>
                <a:latin typeface="OCR A Extended" panose="02010509020102010303" pitchFamily="49" charset="77"/>
              </a:rPr>
              <a:t>/</a:t>
            </a:r>
            <a:r>
              <a:rPr lang="en-US" sz="1900" dirty="0" err="1">
                <a:effectLst/>
                <a:latin typeface="OCR A Extended" panose="02010509020102010303" pitchFamily="49" charset="77"/>
              </a:rPr>
              <a:t>Steckbriefe</a:t>
            </a:r>
            <a:br>
              <a:rPr lang="en-US" sz="1900" dirty="0">
                <a:effectLst/>
              </a:rPr>
            </a:br>
            <a:br>
              <a:rPr lang="en-US" sz="1900" dirty="0">
                <a:effectLst/>
              </a:rPr>
            </a:br>
            <a:endParaRPr lang="en-US" sz="19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81DE80-9C96-1C91-B80E-C700D51B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23" y="625684"/>
            <a:ext cx="5428102" cy="54553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A86D57-812B-60D2-9FF6-842F623A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6FCB89-2160-F276-4537-79C1657D3298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27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7844B4-77AD-2CFF-2D50-81A74C6A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Text, Website, Webseite, Onlinewerbung enthält.&#10;&#10;Automatisch generierte Beschreibung">
            <a:extLst>
              <a:ext uri="{FF2B5EF4-FFF2-40B4-BE49-F238E27FC236}">
                <a16:creationId xmlns:a16="http://schemas.microsoft.com/office/drawing/2014/main" id="{A339051B-4DC5-1F6E-0699-9419D4523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 r="-2" b="33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Grafik 8" descr="Ein Bild, das Text, Screenshot, Website, Webseite enthält.&#10;&#10;Automatisch generierte Beschreibung">
            <a:extLst>
              <a:ext uri="{FF2B5EF4-FFF2-40B4-BE49-F238E27FC236}">
                <a16:creationId xmlns:a16="http://schemas.microsoft.com/office/drawing/2014/main" id="{8954EB41-BC3E-0EC8-37DB-7F528BA5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5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9" name="Freeform: Shape 118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1" name="Freeform: Shape 120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9F2CEE-D6FE-2513-F6BB-57D28C92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b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2600" dirty="0" err="1">
                <a:effectLst/>
                <a:latin typeface="OCR A Extended" panose="02010509020102010303" pitchFamily="49" charset="77"/>
              </a:rPr>
              <a:t>Sozialen</a:t>
            </a:r>
            <a:r>
              <a:rPr lang="en-US" sz="2600" dirty="0">
                <a:effectLst/>
                <a:latin typeface="OCR A Extended" panose="02010509020102010303" pitchFamily="49" charset="77"/>
              </a:rPr>
              <a:t> </a:t>
            </a:r>
            <a:r>
              <a:rPr lang="en-US" sz="2600" dirty="0" err="1">
                <a:effectLst/>
                <a:latin typeface="OCR A Extended" panose="02010509020102010303" pitchFamily="49" charset="77"/>
              </a:rPr>
              <a:t>Medien</a:t>
            </a:r>
            <a:r>
              <a:rPr lang="en-US" sz="2600" dirty="0">
                <a:effectLst/>
                <a:latin typeface="OCR A Extended" panose="02010509020102010303" pitchFamily="49" charset="77"/>
              </a:rPr>
              <a:t>:</a:t>
            </a:r>
            <a:br>
              <a:rPr lang="en-US" sz="2600" dirty="0">
                <a:effectLst/>
                <a:latin typeface="OCR A Extended" panose="02010509020102010303" pitchFamily="49" charset="77"/>
              </a:rPr>
            </a:br>
            <a:r>
              <a:rPr lang="en-US" sz="2600" dirty="0" err="1">
                <a:effectLst/>
                <a:latin typeface="OCR A Extended" panose="02010509020102010303" pitchFamily="49" charset="77"/>
              </a:rPr>
              <a:t>LinkdIn</a:t>
            </a:r>
            <a:r>
              <a:rPr lang="en-US" sz="2600" dirty="0">
                <a:effectLst/>
                <a:latin typeface="OCR A Extended" panose="02010509020102010303" pitchFamily="49" charset="77"/>
              </a:rPr>
              <a:t> &amp;</a:t>
            </a:r>
            <a:br>
              <a:rPr lang="en-US" sz="2600" dirty="0">
                <a:effectLst/>
                <a:latin typeface="OCR A Extended" panose="02010509020102010303" pitchFamily="49" charset="77"/>
              </a:rPr>
            </a:br>
            <a:r>
              <a:rPr lang="en-US" sz="2600" dirty="0" err="1">
                <a:latin typeface="OCR A Extended" panose="02010509020102010303" pitchFamily="49" charset="77"/>
              </a:rPr>
              <a:t>c</a:t>
            </a:r>
            <a:r>
              <a:rPr lang="en-US" sz="2600" dirty="0" err="1">
                <a:effectLst/>
                <a:latin typeface="OCR A Extended" panose="02010509020102010303" pitchFamily="49" charset="77"/>
              </a:rPr>
              <a:t>ampuscomm</a:t>
            </a:r>
            <a:br>
              <a:rPr lang="en-US" sz="2600" dirty="0">
                <a:effectLst/>
              </a:rPr>
            </a:br>
            <a:br>
              <a:rPr lang="en-US" sz="2600" dirty="0">
                <a:effectLst/>
              </a:rPr>
            </a:br>
            <a:endParaRPr lang="en-US" sz="26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D78793-C300-AC66-CEF8-BB2A4DCA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5032" y="6356350"/>
            <a:ext cx="14080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077C11-A06F-51D6-15A0-1BDFC228072D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2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3A7D5-A842-C196-B67D-92AE2C46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" name="Freeform: Shape 10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" name="Freeform: Shape 10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058241-E4EA-339C-2E2D-AF27D8C5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7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37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37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 </a:t>
            </a:r>
            <a:br>
              <a:rPr lang="en-US" sz="37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3700" dirty="0" err="1">
                <a:effectLst/>
                <a:latin typeface="OCR A Extended" panose="02010509020102010303" pitchFamily="49" charset="77"/>
              </a:rPr>
              <a:t>Kooperationen</a:t>
            </a:r>
            <a:r>
              <a:rPr lang="en-US" sz="3700" dirty="0">
                <a:effectLst/>
                <a:latin typeface="OCR A Extended" panose="02010509020102010303" pitchFamily="49" charset="77"/>
              </a:rPr>
              <a:t> &amp; </a:t>
            </a:r>
            <a:r>
              <a:rPr lang="en-US" sz="3700" dirty="0" err="1">
                <a:effectLst/>
                <a:latin typeface="OCR A Extended" panose="02010509020102010303" pitchFamily="49" charset="77"/>
              </a:rPr>
              <a:t>Netzwerken</a:t>
            </a:r>
            <a:br>
              <a:rPr lang="en-US" sz="3700" dirty="0">
                <a:effectLst/>
              </a:rPr>
            </a:br>
            <a:endParaRPr lang="en-US" sz="37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462313-CDE6-DFEC-4E9B-B23F704F9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1414701"/>
            <a:ext cx="6408836" cy="3877345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9CE4E-9E55-D589-8166-69DD431D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20EEAF7-A3FE-4F76-F504-E61F4BA17D18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59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9904AC-1C23-3D52-E7CE-953EEEBE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100" y="6356350"/>
            <a:ext cx="15626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75F2D7D-46B6-2BC7-02DF-4D3B108AF047}"/>
              </a:ext>
            </a:extLst>
          </p:cNvPr>
          <p:cNvSpPr/>
          <p:nvPr/>
        </p:nvSpPr>
        <p:spPr>
          <a:xfrm rot="16200000">
            <a:off x="-1181613" y="3066606"/>
            <a:ext cx="2468882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3167157-4E9B-E763-BB8B-E94946C9F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603" y="5976692"/>
            <a:ext cx="1010422" cy="3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977326B-15E0-9BEF-7CBC-0C3348C431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3"/>
          <a:stretch/>
        </p:blipFill>
        <p:spPr>
          <a:xfrm>
            <a:off x="7561054" y="367371"/>
            <a:ext cx="4204531" cy="655145"/>
          </a:xfrm>
          <a:prstGeom prst="rect">
            <a:avLst/>
          </a:prstGeom>
        </p:spPr>
      </p:pic>
      <p:pic>
        <p:nvPicPr>
          <p:cNvPr id="16" name="Grafik 15" hidden="1">
            <a:extLst>
              <a:ext uri="{FF2B5EF4-FFF2-40B4-BE49-F238E27FC236}">
                <a16:creationId xmlns:a16="http://schemas.microsoft.com/office/drawing/2014/main" id="{303AF9C1-4683-5A0C-9450-0C174DCC7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" y="5302072"/>
            <a:ext cx="3251200" cy="1028700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9F92F5EC-CFFA-EDAE-E47E-F031140E8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61BE74CB-2688-5132-99A6-3F12A1F60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646" y="5981995"/>
            <a:ext cx="6958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Dieses Dokument, ausgenommen der Logos und anders gekennzeichneter Elemente, ist lizenziert unter einer Creative Commons Namensnennung - </a:t>
            </a:r>
            <a:br>
              <a:rPr kumimoji="0" lang="de-DE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kumimoji="0" lang="de-DE" altLang="zh-CN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Weitergabe unter gleichen Bedingungen 4.0 International Lizenz (https://creativecommons.org/licenses/by-sa/4.0/)</a:t>
            </a:r>
            <a:endParaRPr kumimoji="0" lang="de-DE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0025E034-19A5-A275-A52B-90162CA433D4}"/>
              </a:ext>
            </a:extLst>
          </p:cNvPr>
          <p:cNvSpPr txBox="1">
            <a:spLocks/>
          </p:cNvSpPr>
          <p:nvPr/>
        </p:nvSpPr>
        <p:spPr>
          <a:xfrm>
            <a:off x="7437175" y="4008279"/>
            <a:ext cx="3985681" cy="83099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800" b="1" dirty="0">
                <a:highlight>
                  <a:srgbClr val="FFCB25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  <a:t>Kontakt: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E-Mail: </a:t>
            </a: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oer-admin@ub.uni-tuebingen.de</a:t>
            </a:r>
            <a:endParaRPr lang="en-US" sz="1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E-Mail: </a:t>
            </a: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alexander.klein@ub.uni-tuebingen.de</a:t>
            </a:r>
            <a:b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400" dirty="0">
                <a:ea typeface="Times New Roman" panose="02020603050405020304" pitchFamily="18" charset="0"/>
                <a:cs typeface="Calibri" panose="020F0502020204030204" pitchFamily="34" charset="0"/>
              </a:rPr>
              <a:t>https://www.zoerr.de/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492BE7-2137-9ACF-33CA-F40E8B95687A}"/>
              </a:ext>
            </a:extLst>
          </p:cNvPr>
          <p:cNvSpPr txBox="1"/>
          <p:nvPr/>
        </p:nvSpPr>
        <p:spPr>
          <a:xfrm>
            <a:off x="6483404" y="1913349"/>
            <a:ext cx="5009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2400" b="1" dirty="0"/>
              <a:t>Vielen Dank für Ihre Aufmerksamkeit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C954B-C4DF-8CE7-465A-B79BD73916ED}"/>
              </a:ext>
            </a:extLst>
          </p:cNvPr>
          <p:cNvSpPr txBox="1"/>
          <p:nvPr/>
        </p:nvSpPr>
        <p:spPr>
          <a:xfrm>
            <a:off x="9572413" y="2963124"/>
            <a:ext cx="185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Alexander Klein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A95FB6-2812-3EB6-081C-BDD4B0115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217" y="1913349"/>
            <a:ext cx="3830479" cy="38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B4547-4DBC-9790-0E88-714E550D336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anose="02010509020102010303" pitchFamily="50" charset="0"/>
              </a:rPr>
              <a:t>Das ZOERR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B8D02-4A42-E542-CAE4-A5C3F5E33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4720"/>
            <a:ext cx="10497312" cy="3967480"/>
          </a:xfrm>
        </p:spPr>
        <p:txBody>
          <a:bodyPr>
            <a:normAutofit/>
          </a:bodyPr>
          <a:lstStyle/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»</a:t>
            </a:r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Zentrale Repositorium für Open Educational Resources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 (ZOERR) wurde von der Universitätsbibliothek Tübingen seit Anfang des Jahres 2017 im Rahmen des »Hochschulnetzwerkes Digitalisierung in der Lehre Baden-Württemberg« (HND-BW) aufgebaut.</a:t>
            </a:r>
          </a:p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 wird gefördert vom </a:t>
            </a:r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baden-württembergischen Ministerium für Wissenschaft und Kunst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Die Umsetzung erfolgt im Verbund mit Partnern der Hochschule für angewandte Wissenschaften Reutlingen, der Universität Freiburg, der Universität Stuttgart und der Universität Ulm.</a:t>
            </a:r>
          </a:p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Die Leitung des Projektes liegt bei der </a:t>
            </a:r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Universitätsbibliothek Tübingen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die selbst Teil des Informations-, Kommunikations- und Medienzentrums (IKM) der Universität ist. Seit Dezember 2018 befindet sich der Service im Regelbetrieb.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876DAF-02C9-ADF5-BE56-2DBFF2925995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40EF36-538B-4960-95C5-DFF278CE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5F46-2471-EDCA-0A9E-C46D28DAC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7B3E2-1DAA-F0DE-F6D3-0E24CC6B7CD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CR A Extended" panose="02010509020102010303" pitchFamily="50" charset="0"/>
              </a:rPr>
              <a:t>Das ZOERR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C24E97-363B-BB0D-07A5-37410B7B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04720"/>
            <a:ext cx="10497312" cy="3967480"/>
          </a:xfrm>
        </p:spPr>
        <p:txBody>
          <a:bodyPr>
            <a:normAutofit fontScale="92500" lnSpcReduction="20000"/>
          </a:bodyPr>
          <a:lstStyle/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Das Repositorium steht </a:t>
            </a:r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allen Hochschulen 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Landes Baden-Württemberg sowie deren Partnern dauerhaft zur Verfügung. </a:t>
            </a:r>
          </a:p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sind </a:t>
            </a:r>
            <a:r>
              <a:rPr lang="de-D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darüberhinaus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 Hochschulen Deutschlands eingeladen, sich zu beteiligen und das Repositorium zu nutzen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Das ZOERR bietet einen zentralen Ort für Publikation, Austausch und abgestimmte Bearbeitung von offenen Lehr- und Lernmaterialien. Mit dem ZOERR möchte dem Mangel begegnen, dass im (süd-)deutschen Raum an Hochschulen keine öffentlichen Lernobjekt-Repositorien (LOR) zur Verfügung stehen.</a:t>
            </a:r>
          </a:p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Für alle Fachgebiete und über Hochschulgrenzen 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hinweg soll die Möglichkeit bestehen, Lehr- und Lernmaterialien miteinander zu teilen. Kooperationen und Synergien sollen gefördert werden und wir bieten den Wissenschaftler/-innen die Möglichkeit, Ihre Lehrexpertise zu zeigen - helfen Sie mit, das ZOERR zu einem Schaufenster der Hochschullehre zu machen!</a:t>
            </a:r>
          </a:p>
          <a:p>
            <a:r>
              <a:rPr lang="de-DE" sz="1800" kern="100" dirty="0">
                <a:effectLst/>
                <a:highlight>
                  <a:srgbClr val="FFCB25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nachhaltige Betrieb </a:t>
            </a:r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 Repositoriums wird als Teil der Publikationsdienste der Universitätsbibliothek Tübingen sichergestellt. Die Bibliothek entwickelt als klassischer Anbieter für Wissenschaftsinformation mit ihrer langjährigen Erfahrung als E-Learning-Dienstleister das OER-Repositorium als auf Dauerhaftigkeit angelegte Dienstleistung in Kooperation mit engagierten Hochschulen des Landes.</a:t>
            </a:r>
          </a:p>
          <a:p>
            <a:endParaRPr lang="de-D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B44D3B8-9823-7E76-E3EF-8F4117492C04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842EE-8DDD-97D7-26FF-45F986C8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B4547-4DBC-9790-0E88-714E550D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sz="2200" b="0" i="0">
                <a:effectLst/>
                <a:highlight>
                  <a:srgbClr val="FFCB25"/>
                </a:highlight>
              </a:rPr>
              <a:t>“</a:t>
            </a:r>
            <a:r>
              <a:rPr lang="en-US" sz="2200" b="0" i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Community of Practice”: </a:t>
            </a:r>
            <a:br>
              <a:rPr lang="en-US" sz="2200" b="0" i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2200" b="0" i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Die OER-Community BW</a:t>
            </a:r>
            <a:br>
              <a:rPr lang="de-DE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200" b="0" i="0">
              <a:effectLst/>
              <a:highlight>
                <a:srgbClr val="FFCB25"/>
              </a:highlight>
              <a:latin typeface="OCR A Extended" panose="02010509020102010303" pitchFamily="49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40EF36-538B-4960-95C5-DFF278CE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254" y="6356350"/>
            <a:ext cx="24774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876DAF-02C9-ADF5-BE56-2DBFF2925995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Inhaltsplatzhalter 2">
            <a:extLst>
              <a:ext uri="{FF2B5EF4-FFF2-40B4-BE49-F238E27FC236}">
                <a16:creationId xmlns:a16="http://schemas.microsoft.com/office/drawing/2014/main" id="{5F3801B1-0401-F9DE-68B2-7129BDDCA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37944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46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38258-5A1D-0957-3652-943B3FAF0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F8BE3A-ED84-64FD-4BD8-DA97F19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0" i="0">
                <a:effectLst/>
                <a:highlight>
                  <a:srgbClr val="FFCB25"/>
                </a:highlight>
              </a:rPr>
              <a:t>“</a:t>
            </a:r>
            <a:r>
              <a:rPr lang="en-US" sz="2400" b="0" i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Community of Practice”: </a:t>
            </a:r>
            <a:br>
              <a:rPr lang="en-US" sz="2400" b="0" i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2400">
                <a:highlight>
                  <a:srgbClr val="FFCB25"/>
                </a:highlight>
                <a:latin typeface="OCR A Extended" panose="02010509020102010303" pitchFamily="49" charset="77"/>
              </a:rPr>
              <a:t>Newsletter &amp; ILIAS</a:t>
            </a:r>
            <a:endParaRPr lang="en-US" sz="2400" b="0" i="0">
              <a:effectLst/>
              <a:highlight>
                <a:srgbClr val="FFCB25"/>
              </a:highlight>
              <a:latin typeface="OCR A Extended" panose="02010509020102010303" pitchFamily="49" charset="77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DD4B37-F96B-E2FD-F910-472F52FC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endParaRPr lang="en-US" sz="170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0AEDACC-7973-03DA-8045-89BA5C6E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06" y="625683"/>
            <a:ext cx="6326244" cy="55512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08772-B86A-BB25-50A0-CCF91B3B3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BA9CEFF-0A16-90C2-174D-D18CD256B0A4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66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21B61-13D6-36D9-A150-4710152E4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D05F95-C7DD-1645-EE30-3F3C85F9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48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 </a:t>
            </a:r>
            <a:br>
              <a:rPr lang="en-US" sz="48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48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Workshops &amp; </a:t>
            </a:r>
            <a:r>
              <a:rPr lang="en-US" sz="4800" b="0" i="0" dirty="0" err="1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Schulungen</a:t>
            </a:r>
            <a:endParaRPr lang="en-US" sz="4800" b="0" i="0" dirty="0">
              <a:effectLst/>
              <a:highlight>
                <a:srgbClr val="FFCB25"/>
              </a:highlight>
              <a:latin typeface="OCR A Extended" panose="02010509020102010303" pitchFamily="49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D5BBD60-E20B-5071-396B-9FA840825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8361" y="625683"/>
            <a:ext cx="4418857" cy="54553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BDBE33-C888-CDB7-CBD2-C9AD781F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6319" y="6356350"/>
            <a:ext cx="17876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85CD6A6-ED8B-9B17-A682-5C26267D3D36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37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9BE17E-EFBB-3137-D466-A344D9E1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60E56F-C507-FD0A-19F7-B29BC64F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 </a:t>
            </a:r>
            <a:b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1900" dirty="0">
                <a:effectLst/>
                <a:latin typeface="OCR A Extended" panose="02010509020102010303" pitchFamily="49" charset="77"/>
              </a:rPr>
              <a:t>OER</a:t>
            </a:r>
            <a:br>
              <a:rPr lang="en-US" sz="1900" dirty="0">
                <a:effectLst/>
                <a:latin typeface="OCR A Extended" panose="02010509020102010303" pitchFamily="49" charset="77"/>
              </a:rPr>
            </a:br>
            <a:r>
              <a:rPr lang="en-US" sz="1900" dirty="0" err="1">
                <a:effectLst/>
                <a:latin typeface="OCR A Extended" panose="02010509020102010303" pitchFamily="49" charset="77"/>
              </a:rPr>
              <a:t>Produktionsunterstützung</a:t>
            </a:r>
            <a:br>
              <a:rPr lang="en-US" sz="1900" dirty="0">
                <a:effectLst/>
                <a:latin typeface="OCR A Extended" panose="02010509020102010303" pitchFamily="49" charset="77"/>
              </a:rPr>
            </a:br>
            <a:r>
              <a:rPr lang="en-US" sz="1900" dirty="0">
                <a:effectLst/>
                <a:latin typeface="OCR A Extended" panose="02010509020102010303" pitchFamily="49" charset="77"/>
              </a:rPr>
              <a:t>„</a:t>
            </a:r>
            <a:r>
              <a:rPr lang="en-US" sz="1900" dirty="0" err="1">
                <a:effectLst/>
                <a:latin typeface="OCR A Extended" panose="02010509020102010303" pitchFamily="49" charset="77"/>
              </a:rPr>
              <a:t>Große</a:t>
            </a:r>
            <a:r>
              <a:rPr lang="en-US" sz="1900" dirty="0">
                <a:effectLst/>
                <a:latin typeface="OCR A Extended" panose="02010509020102010303" pitchFamily="49" charset="77"/>
              </a:rPr>
              <a:t> </a:t>
            </a:r>
            <a:r>
              <a:rPr lang="en-US" sz="1900" dirty="0" err="1">
                <a:effectLst/>
                <a:latin typeface="OCR A Extended" panose="02010509020102010303" pitchFamily="49" charset="77"/>
              </a:rPr>
              <a:t>Ausschreibung</a:t>
            </a:r>
            <a:r>
              <a:rPr lang="en-US" sz="1900" dirty="0">
                <a:effectLst/>
                <a:latin typeface="OCR A Extended" panose="02010509020102010303" pitchFamily="49" charset="77"/>
              </a:rPr>
              <a:t>“</a:t>
            </a:r>
            <a:br>
              <a:rPr lang="en-US" sz="1900" dirty="0">
                <a:effectLst/>
              </a:rPr>
            </a:br>
            <a:endParaRPr lang="en-US" sz="19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1B7EBF1-87BC-CDC3-2649-7D8428A65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546" y="625684"/>
            <a:ext cx="5538456" cy="54553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48AC86-E32B-7D81-2AED-09F9CF1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15DDCA3-0548-B793-1B2D-1B4C6C6E14E3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9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C2725-93DB-29B3-B686-FEF6A2F7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8" name="Freeform: Shape 67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0" name="Freeform: Shape 69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917204-A0BD-AE70-DBC3-5A462B40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 </a:t>
            </a:r>
            <a:br>
              <a:rPr lang="en-US" sz="19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1900" dirty="0">
                <a:effectLst/>
                <a:latin typeface="OCR A Extended" panose="02010509020102010303" pitchFamily="49" charset="77"/>
              </a:rPr>
              <a:t>OER</a:t>
            </a:r>
            <a:br>
              <a:rPr lang="en-US" sz="1900" dirty="0">
                <a:effectLst/>
                <a:latin typeface="OCR A Extended" panose="02010509020102010303" pitchFamily="49" charset="77"/>
              </a:rPr>
            </a:br>
            <a:r>
              <a:rPr lang="en-US" sz="1900" dirty="0" err="1">
                <a:effectLst/>
                <a:latin typeface="OCR A Extended" panose="02010509020102010303" pitchFamily="49" charset="77"/>
              </a:rPr>
              <a:t>Produktionsunterstützung</a:t>
            </a:r>
            <a:br>
              <a:rPr lang="en-US" sz="1900" dirty="0">
                <a:effectLst/>
                <a:latin typeface="OCR A Extended" panose="02010509020102010303" pitchFamily="49" charset="77"/>
              </a:rPr>
            </a:br>
            <a:r>
              <a:rPr lang="en-US" sz="1900" dirty="0">
                <a:effectLst/>
                <a:latin typeface="OCR A Extended" panose="02010509020102010303" pitchFamily="49" charset="77"/>
              </a:rPr>
              <a:t>„</a:t>
            </a:r>
            <a:r>
              <a:rPr lang="en-US" sz="1900" dirty="0">
                <a:latin typeface="OCR A Extended" panose="02010509020102010303" pitchFamily="49" charset="77"/>
              </a:rPr>
              <a:t>Kleine</a:t>
            </a:r>
            <a:r>
              <a:rPr lang="en-US" sz="1900" dirty="0">
                <a:effectLst/>
                <a:latin typeface="OCR A Extended" panose="02010509020102010303" pitchFamily="49" charset="77"/>
              </a:rPr>
              <a:t> </a:t>
            </a:r>
            <a:r>
              <a:rPr lang="en-US" sz="1900" dirty="0" err="1">
                <a:effectLst/>
                <a:latin typeface="OCR A Extended" panose="02010509020102010303" pitchFamily="49" charset="77"/>
              </a:rPr>
              <a:t>Ausschreibung</a:t>
            </a:r>
            <a:r>
              <a:rPr lang="en-US" sz="1900" dirty="0">
                <a:effectLst/>
                <a:latin typeface="OCR A Extended" panose="02010509020102010303" pitchFamily="49" charset="77"/>
              </a:rPr>
              <a:t>“</a:t>
            </a:r>
            <a:br>
              <a:rPr lang="en-US" sz="1900" dirty="0">
                <a:effectLst/>
              </a:rPr>
            </a:br>
            <a:endParaRPr lang="en-US" sz="19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01500F86-B91F-6B63-CD9C-55385CD8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733762"/>
            <a:ext cx="6408836" cy="5239223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68F01-861C-AE40-1B8F-50F185BC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8F0A036-4345-20C7-E97E-CC0A1332CD58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53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11D9B-76D9-872A-63D1-877A36281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50CF31-DD10-8DA6-2519-74658DCB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470906" cy="33331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“Community of Practice”:</a:t>
            </a:r>
            <a:b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  <a:t> </a:t>
            </a:r>
            <a:br>
              <a:rPr lang="en-US" sz="2600" b="0" i="0" dirty="0">
                <a:effectLst/>
                <a:highlight>
                  <a:srgbClr val="FFCB25"/>
                </a:highlight>
                <a:latin typeface="OCR A Extended" panose="02010509020102010303" pitchFamily="49" charset="77"/>
              </a:rPr>
            </a:br>
            <a:r>
              <a:rPr lang="en-US" sz="2600" dirty="0">
                <a:effectLst/>
                <a:latin typeface="OCR A Extended" panose="02010509020102010303" pitchFamily="49" charset="77"/>
              </a:rPr>
              <a:t>ZOERR </a:t>
            </a:r>
            <a:r>
              <a:rPr lang="en-US" sz="2600" dirty="0" err="1">
                <a:effectLst/>
                <a:latin typeface="OCR A Extended" panose="02010509020102010303" pitchFamily="49" charset="77"/>
              </a:rPr>
              <a:t>im</a:t>
            </a:r>
            <a:r>
              <a:rPr lang="en-US" sz="2600" dirty="0">
                <a:effectLst/>
                <a:latin typeface="OCR A Extended" panose="02010509020102010303" pitchFamily="49" charset="77"/>
              </a:rPr>
              <a:t> Detail &amp; </a:t>
            </a:r>
            <a:r>
              <a:rPr lang="en-US" sz="2600" dirty="0" err="1">
                <a:effectLst/>
                <a:latin typeface="OCR A Extended" panose="02010509020102010303" pitchFamily="49" charset="77"/>
              </a:rPr>
              <a:t>Redaktionnschulungen</a:t>
            </a:r>
            <a:br>
              <a:rPr lang="en-US" sz="2600" dirty="0">
                <a:effectLst/>
              </a:rPr>
            </a:br>
            <a:endParaRPr lang="en-US" sz="2600" b="0" i="0" dirty="0">
              <a:effectLst/>
              <a:highlight>
                <a:srgbClr val="FFCB25"/>
              </a:highlight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085EED-0716-5F9F-E2EA-B0736570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356" y="1911386"/>
            <a:ext cx="6408836" cy="288397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A67D2-3DD7-EBA1-887C-D39EA071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C25EE-239B-4C5F-AAD1-255A7D5F1EE2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9BEC706-1454-7861-7C0A-1FA4A7C4A1C7}"/>
              </a:ext>
            </a:extLst>
          </p:cNvPr>
          <p:cNvSpPr/>
          <p:nvPr/>
        </p:nvSpPr>
        <p:spPr>
          <a:xfrm rot="16200000">
            <a:off x="191511" y="1057243"/>
            <a:ext cx="739980" cy="16237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19214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AccentBox</Template>
  <TotalTime>0</TotalTime>
  <Words>735</Words>
  <Application>Microsoft Office PowerPoint</Application>
  <PresentationFormat>Breitbild</PresentationFormat>
  <Paragraphs>58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NSimSun</vt:lpstr>
      <vt:lpstr>Aptos</vt:lpstr>
      <vt:lpstr>Arial</vt:lpstr>
      <vt:lpstr>Avenir Next LT Pro</vt:lpstr>
      <vt:lpstr>Calibri</vt:lpstr>
      <vt:lpstr>OCR A Extended</vt:lpstr>
      <vt:lpstr>Times New Roman</vt:lpstr>
      <vt:lpstr>AccentBoxVTI</vt:lpstr>
      <vt:lpstr>PowerPoint-Präsentation</vt:lpstr>
      <vt:lpstr>Das ZOERR</vt:lpstr>
      <vt:lpstr>Das ZOERR</vt:lpstr>
      <vt:lpstr>“Community of Practice”:  Die OER-Community BW </vt:lpstr>
      <vt:lpstr>“Community of Practice”:  Newsletter &amp; ILIAS</vt:lpstr>
      <vt:lpstr>“Community of Practice”:  Workshops &amp; Schulungen</vt:lpstr>
      <vt:lpstr>“Community of Practice”:   OER Produktionsunterstützung „Große Ausschreibung“ </vt:lpstr>
      <vt:lpstr>“Community of Practice”:   OER Produktionsunterstützung „Kleine Ausschreibung“ </vt:lpstr>
      <vt:lpstr>“Community of Practice”:   ZOERR im Detail &amp; Redaktionnschulungen </vt:lpstr>
      <vt:lpstr>“Community of Practice”:  Barcamps &amp; Tagungen </vt:lpstr>
      <vt:lpstr>“Community of Practice”:   ZOERR vor ORT </vt:lpstr>
      <vt:lpstr>“Community of Practice”:   Mapping der OER-Ansprechpartner/Steckbriefe  </vt:lpstr>
      <vt:lpstr>“Community of Practice”:  Sozialen Medien: LinkdIn &amp; campuscomm  </vt:lpstr>
      <vt:lpstr>“Community of Practice”:   Kooperationen &amp; Netzwerken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OER-Community BW</dc:title>
  <dc:creator>Nadja Schanz</dc:creator>
  <cp:lastModifiedBy>Grimm, Susanne</cp:lastModifiedBy>
  <cp:revision>72</cp:revision>
  <dcterms:created xsi:type="dcterms:W3CDTF">2024-03-20T10:22:51Z</dcterms:created>
  <dcterms:modified xsi:type="dcterms:W3CDTF">2024-10-04T08:45:37Z</dcterms:modified>
</cp:coreProperties>
</file>