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66" r:id="rId2"/>
    <p:sldId id="537" r:id="rId3"/>
    <p:sldId id="538" r:id="rId4"/>
    <p:sldId id="539" r:id="rId5"/>
    <p:sldId id="517" r:id="rId6"/>
    <p:sldId id="445" r:id="rId7"/>
    <p:sldId id="536" r:id="rId8"/>
    <p:sldId id="535" r:id="rId9"/>
    <p:sldId id="530" r:id="rId10"/>
    <p:sldId id="414" r:id="rId11"/>
  </p:sldIdLst>
  <p:sldSz cx="9144000" cy="6858000" type="screen4x3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FF1CB"/>
    <a:srgbClr val="339933"/>
    <a:srgbClr val="EFFFFF"/>
    <a:srgbClr val="4E7FBB"/>
    <a:srgbClr val="99B958"/>
    <a:srgbClr val="BE4F4C"/>
    <a:srgbClr val="BE4A73"/>
    <a:srgbClr val="0000FF"/>
    <a:srgbClr val="F0D2CC"/>
    <a:srgbClr val="FFFF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49" autoAdjust="0"/>
    <p:restoredTop sz="94658" autoAdjust="0"/>
  </p:normalViewPr>
  <p:slideViewPr>
    <p:cSldViewPr>
      <p:cViewPr>
        <p:scale>
          <a:sx n="90" d="100"/>
          <a:sy n="90" d="100"/>
        </p:scale>
        <p:origin x="-2550" y="-6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ECB391-6C6E-4070-B813-7711ACBC7DDF}" type="datetimeFigureOut">
              <a:rPr lang="de-DE" smtClean="0"/>
              <a:pPr/>
              <a:t>25.02.2016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B14847-C404-4E4B-ACF9-63E8ED1B3762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60613A-86F3-492D-8E66-CC20AC0C0834}" type="datetimeFigureOut">
              <a:rPr lang="de-DE" smtClean="0"/>
              <a:pPr/>
              <a:t>25.02.2016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155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DCDBB2-92FB-4531-A6D8-8CCC9490026D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27958979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E2322E-343A-4986-9C53-1E9F0A6D9F6E}" type="slidenum">
              <a:rPr lang="de-DE" smtClean="0"/>
              <a:pPr/>
              <a:t>9</a:t>
            </a:fld>
            <a:endParaRPr lang="de-DE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E27779-B7AA-4674-BFAB-483DD8D70F47}" type="slidenum">
              <a:rPr lang="de-DE" smtClean="0"/>
              <a:pPr/>
              <a:t>10</a:t>
            </a:fld>
            <a:endParaRPr lang="de-DE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w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w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51520" y="5373216"/>
            <a:ext cx="8640960" cy="622920"/>
          </a:xfrm>
        </p:spPr>
        <p:txBody>
          <a:bodyPr lIns="360000" tIns="0" rIns="360000" bIns="0">
            <a:noAutofit/>
          </a:bodyPr>
          <a:lstStyle>
            <a:lvl1pPr marL="0" indent="0" algn="ctr">
              <a:lnSpc>
                <a:spcPts val="2760"/>
              </a:lnSpc>
              <a:spcAft>
                <a:spcPts val="0"/>
              </a:spcAft>
              <a:buNone/>
              <a:defRPr sz="2300"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Subheadline der </a:t>
            </a:r>
            <a:r>
              <a:rPr lang="de-DE" dirty="0" err="1" smtClean="0"/>
              <a:t>Powerpoint</a:t>
            </a:r>
            <a:r>
              <a:rPr lang="de-DE" dirty="0" smtClean="0"/>
              <a:t>-Präsentation</a:t>
            </a:r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45676" y="6093296"/>
            <a:ext cx="8642350" cy="504825"/>
          </a:xfrm>
        </p:spPr>
        <p:txBody>
          <a:bodyPr lIns="540000" tIns="0" rIns="540000" bIns="0">
            <a:noAutofit/>
          </a:bodyPr>
          <a:lstStyle>
            <a:lvl1pPr algn="ctr">
              <a:defRPr/>
            </a:lvl1pPr>
          </a:lstStyle>
          <a:p>
            <a:r>
              <a:rPr lang="de-DE" dirty="0" smtClean="0"/>
              <a:t>Datum Ort ǀ Vorname Name des Redners | Firma</a:t>
            </a:r>
            <a:endParaRPr lang="de-DE" dirty="0"/>
          </a:p>
        </p:txBody>
      </p:sp>
      <p:sp>
        <p:nvSpPr>
          <p:cNvPr id="98306" name="AutoShape 2" descr="Bildergebnis für tu ilmenau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74757" name="AutoShape 5" descr="Bildergebnis für Logo hochschule augsburg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74759" name="AutoShape 7" descr="Bildergebnis für Logo hochschule augsburg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028" name="AutoShape 4" descr="Bildergebnis für uni marburg logo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030" name="AutoShape 6" descr="Bildergebnis für uni marburg logo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87042" name="AutoShape 2" descr="Bildergebnis für Hochschule Koblenz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4" name="AutoShape 2" descr="Bildergebnis für fh muenster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98308" name="AutoShape 4" descr="Bildergebnis für fh muenster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2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2519680" cy="1004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Grafik 15" descr="logo_fh_luebeck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236296" y="188640"/>
            <a:ext cx="1368152" cy="616808"/>
          </a:xfrm>
          <a:prstGeom prst="rect">
            <a:avLst/>
          </a:prstGeom>
        </p:spPr>
      </p:pic>
      <p:pic>
        <p:nvPicPr>
          <p:cNvPr id="19" name="Grafik 18" descr="uni_mr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7236296" y="980728"/>
            <a:ext cx="1713930" cy="612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848657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kapitel_neut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107950" y="115888"/>
            <a:ext cx="8928100" cy="504825"/>
          </a:xfrm>
          <a:prstGeom prst="rect">
            <a:avLst/>
          </a:prstGeom>
          <a:solidFill>
            <a:srgbClr val="EFFFFF"/>
          </a:solidFill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pic>
        <p:nvPicPr>
          <p:cNvPr id="5" name="Grafik 4" descr="vlc_logo_full_4c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416000" y="252000"/>
            <a:ext cx="1512168" cy="288257"/>
          </a:xfrm>
          <a:prstGeom prst="rect">
            <a:avLst/>
          </a:prstGeom>
        </p:spPr>
      </p:pic>
      <p:pic>
        <p:nvPicPr>
          <p:cNvPr id="7" name="Picture 5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512" y="188640"/>
            <a:ext cx="1368152" cy="300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kapitel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O:\PuF\jsk\11 - Hochschulen im Web\Forum\Kommunikation\Logo - CD\Powerpointpra╠êsentation\Bildmaterial\Kreis grau.wmf"/>
          <p:cNvPicPr>
            <a:picLocks noChangeAspect="1" noChangeArrowheads="1"/>
          </p:cNvPicPr>
          <p:nvPr userDrawn="1"/>
        </p:nvPicPr>
        <p:blipFill rotWithShape="1">
          <a:blip r:embed="rId2" cstate="print">
            <a:lum bright="-19000" contrast="4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189" t="15773" r="29622" b="46871"/>
          <a:stretch/>
        </p:blipFill>
        <p:spPr bwMode="auto">
          <a:xfrm>
            <a:off x="3419872" y="2924944"/>
            <a:ext cx="5724128" cy="3933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6"/>
          <p:cNvSpPr txBox="1">
            <a:spLocks noChangeArrowheads="1"/>
          </p:cNvSpPr>
          <p:nvPr userDrawn="1"/>
        </p:nvSpPr>
        <p:spPr bwMode="auto">
          <a:xfrm>
            <a:off x="107950" y="6381750"/>
            <a:ext cx="8928100" cy="360363"/>
          </a:xfrm>
          <a:prstGeom prst="rect">
            <a:avLst/>
          </a:prstGeom>
          <a:solidFill>
            <a:srgbClr val="EFFFFF"/>
          </a:solidFill>
          <a:ln>
            <a:miter lim="800000"/>
            <a:headEnd/>
            <a:tailEnd/>
          </a:ln>
        </p:spPr>
        <p:txBody>
          <a:bodyPr/>
          <a:lstStyle>
            <a:lvl1pPr>
              <a:defRPr sz="1000">
                <a:solidFill>
                  <a:srgbClr val="003366"/>
                </a:solidFill>
              </a:defRPr>
            </a:lvl1pPr>
          </a:lstStyle>
          <a:p>
            <a:pPr algn="ctr">
              <a:defRPr/>
            </a:pPr>
            <a:r>
              <a:rPr lang="de-DE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 charset="0"/>
              </a:rPr>
              <a:t>1</a:t>
            </a:r>
            <a:r>
              <a:rPr lang="de-DE" sz="1800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 charset="0"/>
              </a:rPr>
              <a:t>. Der digitale Alltag</a:t>
            </a:r>
            <a:endParaRPr lang="de-DE" sz="1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Rechteck 6"/>
          <p:cNvSpPr/>
          <p:nvPr userDrawn="1"/>
        </p:nvSpPr>
        <p:spPr>
          <a:xfrm>
            <a:off x="107950" y="115888"/>
            <a:ext cx="8928100" cy="504825"/>
          </a:xfrm>
          <a:prstGeom prst="rect">
            <a:avLst/>
          </a:prstGeom>
          <a:solidFill>
            <a:srgbClr val="EFFFFF"/>
          </a:solidFill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pic>
        <p:nvPicPr>
          <p:cNvPr id="9" name="Grafik 8" descr="logo_only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 flipV="1">
            <a:off x="179512" y="6453336"/>
            <a:ext cx="369637" cy="204459"/>
          </a:xfrm>
          <a:prstGeom prst="rect">
            <a:avLst/>
          </a:prstGeom>
        </p:spPr>
      </p:pic>
      <p:pic>
        <p:nvPicPr>
          <p:cNvPr id="10" name="Grafik 9" descr="vlc_logo_full_4c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7523714" y="6453336"/>
            <a:ext cx="1368766" cy="2609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kapitel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O:\PuF\jsk\11 - Hochschulen im Web\Forum\Kommunikation\Logo - CD\Powerpointpra╠êsentation\Bildmaterial\Kreis grau.wmf"/>
          <p:cNvPicPr>
            <a:picLocks noChangeAspect="1" noChangeArrowheads="1"/>
          </p:cNvPicPr>
          <p:nvPr userDrawn="1"/>
        </p:nvPicPr>
        <p:blipFill rotWithShape="1">
          <a:blip r:embed="rId2" cstate="print">
            <a:lum bright="-19000" contrast="4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6189" t="15773" r="29622" b="46871"/>
          <a:stretch/>
        </p:blipFill>
        <p:spPr bwMode="auto">
          <a:xfrm>
            <a:off x="3419872" y="2924944"/>
            <a:ext cx="5724128" cy="39330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hteck 9"/>
          <p:cNvSpPr/>
          <p:nvPr userDrawn="1"/>
        </p:nvSpPr>
        <p:spPr>
          <a:xfrm>
            <a:off x="107950" y="115888"/>
            <a:ext cx="8928100" cy="504825"/>
          </a:xfrm>
          <a:prstGeom prst="rect">
            <a:avLst/>
          </a:prstGeom>
          <a:solidFill>
            <a:srgbClr val="EFFFFF"/>
          </a:solidFill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pic>
        <p:nvPicPr>
          <p:cNvPr id="6" name="Picture 2" descr="Hochschulforum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512" y="153144"/>
            <a:ext cx="395536" cy="395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5089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Fließtext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  <a:p>
            <a:pPr lvl="5"/>
            <a:r>
              <a:rPr lang="de-DE" dirty="0" smtClean="0"/>
              <a:t>Bild- und Grafikunterschrift, sowie Subheadline für die Themenübersicht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7812360" y="404664"/>
            <a:ext cx="10801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51520" y="442800"/>
            <a:ext cx="8640960" cy="365125"/>
          </a:xfrm>
          <a:prstGeom prst="rect">
            <a:avLst/>
          </a:prstGeom>
        </p:spPr>
        <p:txBody>
          <a:bodyPr vert="horz" lIns="540000" tIns="0" rIns="540000" bIns="0" rtlCol="0" anchor="t" anchorCtr="0"/>
          <a:lstStyle>
            <a:lvl1pPr algn="ctr">
              <a:defRPr sz="1200">
                <a:solidFill>
                  <a:schemeClr val="accent3"/>
                </a:solidFill>
              </a:defRPr>
            </a:lvl1pPr>
          </a:lstStyle>
          <a:p>
            <a:r>
              <a:rPr lang="de-DE" dirty="0" smtClean="0"/>
              <a:t>Name der </a:t>
            </a:r>
            <a:r>
              <a:rPr lang="de-DE" dirty="0" err="1" smtClean="0"/>
              <a:t>Powerpointpräsentation</a:t>
            </a:r>
            <a:r>
              <a:rPr lang="de-DE" dirty="0" smtClean="0"/>
              <a:t> – Veranstaltung – Redner – Datum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251520" y="6237312"/>
            <a:ext cx="8640960" cy="365125"/>
          </a:xfrm>
          <a:prstGeom prst="rect">
            <a:avLst/>
          </a:prstGeom>
        </p:spPr>
        <p:txBody>
          <a:bodyPr vert="horz" lIns="540000" tIns="0" rIns="540000" bIns="0" rtlCol="0" anchor="ctr"/>
          <a:lstStyle>
            <a:lvl1pPr algn="ctr">
              <a:defRPr sz="1200">
                <a:solidFill>
                  <a:schemeClr val="accent3"/>
                </a:solidFill>
              </a:defRPr>
            </a:lvl1pPr>
          </a:lstStyle>
          <a:p>
            <a:r>
              <a:rPr lang="de-DE" dirty="0" smtClean="0"/>
              <a:t>Seite </a:t>
            </a:r>
            <a:fld id="{2E21C8AA-0D25-47C6-9B95-0B697B3C6DAA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1278336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74" r:id="rId3"/>
    <p:sldLayoutId id="2147483682" r:id="rId4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lnSpc>
          <a:spcPts val="2400"/>
        </a:lnSpc>
        <a:spcBef>
          <a:spcPct val="0"/>
        </a:spcBef>
        <a:buNone/>
        <a:defRPr sz="2000" b="1" kern="1200" cap="all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720000" rtl="0" eaLnBrk="1" latinLnBrk="0" hangingPunct="1">
        <a:lnSpc>
          <a:spcPts val="2000"/>
        </a:lnSpc>
        <a:spcBef>
          <a:spcPts val="0"/>
        </a:spcBef>
        <a:spcAft>
          <a:spcPts val="600"/>
        </a:spcAft>
        <a:buFontTx/>
        <a:buNone/>
        <a:tabLst>
          <a:tab pos="720000" algn="l"/>
        </a:tabLst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216000" indent="-216000" algn="l" defTabSz="914400" rtl="0" eaLnBrk="1" latinLnBrk="0" hangingPunct="1">
        <a:lnSpc>
          <a:spcPts val="2000"/>
        </a:lnSpc>
        <a:spcBef>
          <a:spcPts val="0"/>
        </a:spcBef>
        <a:spcAft>
          <a:spcPts val="600"/>
        </a:spcAft>
        <a:buClr>
          <a:schemeClr val="accent1"/>
        </a:buClr>
        <a:buSzPct val="100000"/>
        <a:buFont typeface="Calibri" panose="020F050202020403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432000" indent="-216000" algn="l" defTabSz="914400" rtl="0" eaLnBrk="1" latinLnBrk="0" hangingPunct="1">
        <a:lnSpc>
          <a:spcPts val="2000"/>
        </a:lnSpc>
        <a:spcBef>
          <a:spcPts val="0"/>
        </a:spcBef>
        <a:spcAft>
          <a:spcPts val="600"/>
        </a:spcAft>
        <a:buClr>
          <a:schemeClr val="accent3"/>
        </a:buClr>
        <a:buFont typeface="Calibri" panose="020F050202020403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648000" indent="-216000" algn="l" defTabSz="914400" rtl="0" eaLnBrk="1" latinLnBrk="0" hangingPunct="1">
        <a:lnSpc>
          <a:spcPts val="2000"/>
        </a:lnSpc>
        <a:spcBef>
          <a:spcPts val="0"/>
        </a:spcBef>
        <a:spcAft>
          <a:spcPts val="600"/>
        </a:spcAft>
        <a:buFont typeface="Calibri" panose="020F050202020403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288000" indent="-288000" algn="l" defTabSz="914400" rtl="0" eaLnBrk="1" latinLnBrk="0" hangingPunct="1">
        <a:lnSpc>
          <a:spcPts val="2000"/>
        </a:lnSpc>
        <a:spcBef>
          <a:spcPts val="1800"/>
        </a:spcBef>
        <a:spcAft>
          <a:spcPts val="0"/>
        </a:spcAft>
        <a:buClr>
          <a:schemeClr val="accent1"/>
        </a:buClr>
        <a:buSzPct val="140000"/>
        <a:buFont typeface="+mj-lt"/>
        <a:buAutoNum type="arabicPeriod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0" marR="0" indent="0" algn="l" defTabSz="288000" rtl="0" eaLnBrk="1" fontAlgn="auto" latinLnBrk="0" hangingPunct="1">
        <a:lnSpc>
          <a:spcPts val="1600"/>
        </a:lnSpc>
        <a:spcBef>
          <a:spcPts val="600"/>
        </a:spcBef>
        <a:spcAft>
          <a:spcPts val="0"/>
        </a:spcAft>
        <a:buClrTx/>
        <a:buSzTx/>
        <a:buFont typeface="Arial" panose="020B0604020202020204" pitchFamily="34" charset="0"/>
        <a:buNone/>
        <a:tabLst>
          <a:tab pos="288000" algn="l"/>
        </a:tabLst>
        <a:defRPr sz="13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0" indent="0" algn="l" defTabSz="720000" rtl="0" eaLnBrk="1" latinLnBrk="0" hangingPunct="1">
        <a:lnSpc>
          <a:spcPts val="1600"/>
        </a:lnSpc>
        <a:spcBef>
          <a:spcPts val="600"/>
        </a:spcBef>
        <a:spcAft>
          <a:spcPts val="0"/>
        </a:spcAft>
        <a:buFont typeface="Arial" panose="020B0604020202020204" pitchFamily="34" charset="0"/>
        <a:buNone/>
        <a:tabLst>
          <a:tab pos="720000" algn="l"/>
        </a:tabLst>
        <a:defRPr sz="1300" kern="1200" baseline="0">
          <a:solidFill>
            <a:schemeClr val="accent3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12" Type="http://schemas.openxmlformats.org/officeDocument/2006/relationships/image" Target="../media/image41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5" Type="http://schemas.openxmlformats.org/officeDocument/2006/relationships/image" Target="../media/image34.jpeg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image" Target="../media/image42.pn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Untertitel 2"/>
          <p:cNvSpPr txBox="1">
            <a:spLocks/>
          </p:cNvSpPr>
          <p:nvPr/>
        </p:nvSpPr>
        <p:spPr>
          <a:xfrm>
            <a:off x="179512" y="4581128"/>
            <a:ext cx="8640960" cy="622920"/>
          </a:xfrm>
          <a:prstGeom prst="rect">
            <a:avLst/>
          </a:prstGeom>
        </p:spPr>
        <p:txBody>
          <a:bodyPr vert="horz" lIns="360000" tIns="0" rIns="360000" bIns="0" rtlCol="0">
            <a:noAutofit/>
          </a:bodyPr>
          <a:lstStyle/>
          <a:p>
            <a:pPr lvl="0" algn="ctr" defTabSz="720000">
              <a:lnSpc>
                <a:spcPts val="2760"/>
              </a:lnSpc>
              <a:tabLst>
                <a:tab pos="720000" algn="l"/>
              </a:tabLst>
              <a:defRPr/>
            </a:pPr>
            <a:r>
              <a:rPr lang="de-DE" sz="2400" smtClean="0">
                <a:solidFill>
                  <a:schemeClr val="accent3"/>
                </a:solidFill>
                <a:latin typeface="Georgia" pitchFamily="18" charset="0"/>
              </a:rPr>
              <a:t>Kontrastives Aussprachetraining für Syrer</a:t>
            </a:r>
            <a:endParaRPr kumimoji="0" lang="de-DE" sz="2400" b="0" i="0" u="none" strike="noStrike" kern="1200" cap="none" spc="0" normalizeH="0" baseline="0" noProof="0" dirty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Georgia" pitchFamily="18" charset="0"/>
            </a:endParaRPr>
          </a:p>
        </p:txBody>
      </p:sp>
      <p:sp>
        <p:nvSpPr>
          <p:cNvPr id="19" name="Textplatzhalter 3"/>
          <p:cNvSpPr txBox="1">
            <a:spLocks/>
          </p:cNvSpPr>
          <p:nvPr/>
        </p:nvSpPr>
        <p:spPr>
          <a:xfrm>
            <a:off x="323528" y="5517232"/>
            <a:ext cx="8642350" cy="504825"/>
          </a:xfrm>
          <a:prstGeom prst="rect">
            <a:avLst/>
          </a:prstGeom>
        </p:spPr>
        <p:txBody>
          <a:bodyPr vert="horz" lIns="540000" tIns="0" rIns="540000" bIns="0" rtlCol="0">
            <a:noAutofit/>
          </a:bodyPr>
          <a:lstStyle/>
          <a:p>
            <a:pPr marL="0" marR="0" lvl="0" indent="0" algn="ctr" defTabSz="7200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720000" algn="l"/>
              </a:tabLst>
              <a:defRPr/>
            </a:pPr>
            <a:endParaRPr lang="de-DE" sz="1200" smtClean="0">
              <a:latin typeface="Georgia" pitchFamily="18" charset="0"/>
            </a:endParaRPr>
          </a:p>
          <a:p>
            <a:pPr marL="0" marR="0" lvl="0" indent="0" algn="ctr" defTabSz="7200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720000" algn="l"/>
              </a:tabLst>
              <a:defRPr/>
            </a:pPr>
            <a:endParaRPr lang="de-DE" sz="1200" smtClean="0">
              <a:latin typeface="Georgia" pitchFamily="18" charset="0"/>
            </a:endParaRPr>
          </a:p>
          <a:p>
            <a:pPr marL="0" marR="0" lvl="0" indent="0" algn="ctr" defTabSz="7200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720000" algn="l"/>
              </a:tabLst>
              <a:defRPr/>
            </a:pPr>
            <a:endParaRPr lang="de-DE" sz="1200" smtClean="0">
              <a:latin typeface="Georgia" pitchFamily="18" charset="0"/>
            </a:endParaRPr>
          </a:p>
          <a:p>
            <a:pPr marL="0" marR="0" lvl="0" indent="0" algn="ctr" defTabSz="7200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720000" algn="l"/>
              </a:tabLst>
              <a:defRPr/>
            </a:pPr>
            <a:r>
              <a:rPr lang="de-DE" sz="1200" smtClean="0">
                <a:latin typeface="Georgia" pitchFamily="18" charset="0"/>
              </a:rPr>
              <a:t>Bildquellen:</a:t>
            </a:r>
            <a:r>
              <a:rPr lang="de-DE" sz="1200" i="1" smtClean="0">
                <a:latin typeface="Georgia" pitchFamily="18" charset="0"/>
              </a:rPr>
              <a:t>  The Virtual Linguistics Campus</a:t>
            </a:r>
            <a:endParaRPr lang="de-DE" sz="1200" smtClean="0">
              <a:latin typeface="Georgia" pitchFamily="18" charset="0"/>
            </a:endParaRPr>
          </a:p>
          <a:p>
            <a:pPr marL="0" marR="0" lvl="0" indent="0" algn="ctr" defTabSz="7200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720000" algn="l"/>
              </a:tabLst>
              <a:defRPr/>
            </a:pPr>
            <a:endParaRPr kumimoji="0" lang="de-DE" sz="1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6804248" y="33265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/>
          </a:p>
        </p:txBody>
      </p:sp>
      <p:sp>
        <p:nvSpPr>
          <p:cNvPr id="11" name="Untertitel 2"/>
          <p:cNvSpPr txBox="1">
            <a:spLocks/>
          </p:cNvSpPr>
          <p:nvPr/>
        </p:nvSpPr>
        <p:spPr>
          <a:xfrm>
            <a:off x="251520" y="1484784"/>
            <a:ext cx="8640960" cy="622920"/>
          </a:xfrm>
          <a:prstGeom prst="rect">
            <a:avLst/>
          </a:prstGeom>
        </p:spPr>
        <p:txBody>
          <a:bodyPr vert="horz" lIns="360000" tIns="0" rIns="360000" bIns="0" rtlCol="0">
            <a:noAutofit/>
          </a:bodyPr>
          <a:lstStyle/>
          <a:p>
            <a:pPr marL="0" marR="0" lvl="0" indent="0" algn="ctr" defTabSz="720000" rtl="0" eaLnBrk="1" fontAlgn="auto" latinLnBrk="0" hangingPunct="1">
              <a:lnSpc>
                <a:spcPts val="27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720000" algn="l"/>
              </a:tabLst>
              <a:defRPr/>
            </a:pPr>
            <a:r>
              <a:rPr kumimoji="0" lang="de-DE" sz="48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Georgia" pitchFamily="18" charset="0"/>
              </a:rPr>
              <a:t>#DEU4ARAB</a:t>
            </a:r>
            <a:endParaRPr kumimoji="0" lang="de-DE" sz="4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Georgia" pitchFamily="18" charset="0"/>
            </a:endParaRPr>
          </a:p>
        </p:txBody>
      </p:sp>
      <p:pic>
        <p:nvPicPr>
          <p:cNvPr id="12" name="Grafik 11" descr="screenshots_deu4arabvids_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75856" y="2420888"/>
            <a:ext cx="2859458" cy="1641427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Grafik 12" descr="daffs_logo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2348880"/>
            <a:ext cx="3125761" cy="2302644"/>
          </a:xfrm>
          <a:prstGeom prst="rect">
            <a:avLst/>
          </a:prstGeom>
        </p:spPr>
      </p:pic>
      <p:sp>
        <p:nvSpPr>
          <p:cNvPr id="16" name="Textfeld 15"/>
          <p:cNvSpPr txBox="1"/>
          <p:nvPr/>
        </p:nvSpPr>
        <p:spPr>
          <a:xfrm>
            <a:off x="2123728" y="4941168"/>
            <a:ext cx="46987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AE" smtClean="0"/>
              <a:t>تدريب نطق اللغة بشكل متباين للسوريين متعلمي اللغة الألمانية</a:t>
            </a:r>
          </a:p>
          <a:p>
            <a:endParaRPr lang="de-DE"/>
          </a:p>
        </p:txBody>
      </p:sp>
      <p:pic>
        <p:nvPicPr>
          <p:cNvPr id="17" name="Grafik 16" descr="cardinal_1.pn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76256" y="2348880"/>
            <a:ext cx="1700959" cy="1968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52994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3"/>
          <p:cNvSpPr txBox="1">
            <a:spLocks/>
          </p:cNvSpPr>
          <p:nvPr/>
        </p:nvSpPr>
        <p:spPr>
          <a:xfrm>
            <a:off x="245676" y="6093296"/>
            <a:ext cx="8642350" cy="504825"/>
          </a:xfrm>
          <a:prstGeom prst="rect">
            <a:avLst/>
          </a:prstGeom>
        </p:spPr>
        <p:txBody>
          <a:bodyPr vert="horz" lIns="540000" tIns="0" rIns="540000" bIns="0" rtlCol="0">
            <a:noAutofit/>
          </a:bodyPr>
          <a:lstStyle/>
          <a:p>
            <a:pPr marL="0" marR="0" lvl="0" indent="0" algn="ctr" defTabSz="7200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720000" algn="l"/>
              </a:tabLst>
              <a:defRPr/>
            </a:pPr>
            <a:r>
              <a:rPr kumimoji="0" lang="de-DE" sz="17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J. Handke</a:t>
            </a:r>
          </a:p>
          <a:p>
            <a:pPr marL="0" marR="0" lvl="0" indent="0" algn="ctr" defTabSz="7200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720000" algn="l"/>
              </a:tabLst>
              <a:defRPr/>
            </a:pPr>
            <a:r>
              <a:rPr lang="de-DE" sz="1700" smtClean="0">
                <a:solidFill>
                  <a:srgbClr val="0000FF"/>
                </a:solidFill>
              </a:rPr>
              <a:t>handke@uni-marburg.de</a:t>
            </a:r>
            <a:endParaRPr kumimoji="0" lang="de-DE" sz="1700" b="0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Untertitel 2"/>
          <p:cNvSpPr txBox="1">
            <a:spLocks/>
          </p:cNvSpPr>
          <p:nvPr/>
        </p:nvSpPr>
        <p:spPr>
          <a:xfrm>
            <a:off x="179512" y="4581128"/>
            <a:ext cx="8640960" cy="622920"/>
          </a:xfrm>
          <a:prstGeom prst="rect">
            <a:avLst/>
          </a:prstGeom>
        </p:spPr>
        <p:txBody>
          <a:bodyPr vert="horz" lIns="360000" tIns="0" rIns="360000" bIns="0" rtlCol="0">
            <a:noAutofit/>
          </a:bodyPr>
          <a:lstStyle/>
          <a:p>
            <a:pPr lvl="0" algn="ctr" defTabSz="720000">
              <a:lnSpc>
                <a:spcPts val="2760"/>
              </a:lnSpc>
              <a:tabLst>
                <a:tab pos="720000" algn="l"/>
              </a:tabLst>
              <a:defRPr/>
            </a:pPr>
            <a:r>
              <a:rPr lang="de-DE" sz="2400" smtClean="0">
                <a:solidFill>
                  <a:schemeClr val="accent3"/>
                </a:solidFill>
                <a:latin typeface="Georgia" pitchFamily="18" charset="0"/>
              </a:rPr>
              <a:t>Kontrastives Aussprachetraining für Syrer</a:t>
            </a:r>
            <a:endParaRPr kumimoji="0" lang="de-DE" sz="2400" b="0" i="0" u="none" strike="noStrike" kern="1200" cap="none" spc="0" normalizeH="0" baseline="0" noProof="0" dirty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Georgia" pitchFamily="18" charset="0"/>
            </a:endParaRPr>
          </a:p>
        </p:txBody>
      </p:sp>
      <p:sp>
        <p:nvSpPr>
          <p:cNvPr id="11" name="Untertitel 2"/>
          <p:cNvSpPr txBox="1">
            <a:spLocks/>
          </p:cNvSpPr>
          <p:nvPr/>
        </p:nvSpPr>
        <p:spPr>
          <a:xfrm>
            <a:off x="251520" y="1484784"/>
            <a:ext cx="8640960" cy="622920"/>
          </a:xfrm>
          <a:prstGeom prst="rect">
            <a:avLst/>
          </a:prstGeom>
        </p:spPr>
        <p:txBody>
          <a:bodyPr vert="horz" lIns="360000" tIns="0" rIns="360000" bIns="0" rtlCol="0">
            <a:noAutofit/>
          </a:bodyPr>
          <a:lstStyle/>
          <a:p>
            <a:pPr marL="0" marR="0" lvl="0" indent="0" algn="ctr" defTabSz="720000" rtl="0" eaLnBrk="1" fontAlgn="auto" latinLnBrk="0" hangingPunct="1">
              <a:lnSpc>
                <a:spcPts val="27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720000" algn="l"/>
              </a:tabLst>
              <a:defRPr/>
            </a:pPr>
            <a:r>
              <a:rPr kumimoji="0" lang="de-DE" sz="48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Georgia" pitchFamily="18" charset="0"/>
              </a:rPr>
              <a:t>#DEU4ARAB</a:t>
            </a:r>
            <a:endParaRPr kumimoji="0" lang="de-DE" sz="4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Georgia" pitchFamily="18" charset="0"/>
            </a:endParaRPr>
          </a:p>
        </p:txBody>
      </p:sp>
      <p:pic>
        <p:nvPicPr>
          <p:cNvPr id="12" name="Grafik 11" descr="screenshots_deu4arabvids_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75856" y="2420888"/>
            <a:ext cx="2859458" cy="1641427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Grafik 12" descr="daffs_logo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2348880"/>
            <a:ext cx="3125761" cy="2302644"/>
          </a:xfrm>
          <a:prstGeom prst="rect">
            <a:avLst/>
          </a:prstGeom>
        </p:spPr>
      </p:pic>
      <p:sp>
        <p:nvSpPr>
          <p:cNvPr id="14" name="Textfeld 13"/>
          <p:cNvSpPr txBox="1"/>
          <p:nvPr/>
        </p:nvSpPr>
        <p:spPr>
          <a:xfrm>
            <a:off x="2123728" y="4941168"/>
            <a:ext cx="46987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AE" smtClean="0"/>
              <a:t>تدريب نطق اللغة بشكل متباين للسوريين متعلمي اللغة الألمانية</a:t>
            </a:r>
          </a:p>
          <a:p>
            <a:endParaRPr lang="de-DE"/>
          </a:p>
        </p:txBody>
      </p:sp>
      <p:pic>
        <p:nvPicPr>
          <p:cNvPr id="16" name="Grafik 15" descr="cardinal_1.pn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76256" y="2348880"/>
            <a:ext cx="1700959" cy="19684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feld 18"/>
          <p:cNvSpPr txBox="1">
            <a:spLocks noChangeArrowheads="1"/>
          </p:cNvSpPr>
          <p:nvPr/>
        </p:nvSpPr>
        <p:spPr bwMode="auto">
          <a:xfrm>
            <a:off x="107950" y="115888"/>
            <a:ext cx="8928100" cy="523875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sz="2800" smtClean="0">
                <a:latin typeface="Georgia" pitchFamily="18" charset="0"/>
              </a:rPr>
              <a:t>Ausgangslage</a:t>
            </a:r>
            <a:endParaRPr lang="de-DE" sz="2800"/>
          </a:p>
        </p:txBody>
      </p:sp>
      <p:sp>
        <p:nvSpPr>
          <p:cNvPr id="79874" name="AutoShape 2" descr="Bildergebnis für oncampu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79876" name="AutoShape 4" descr="Bildergebnis für oncampu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9218" name="AutoShape 2" descr="Bildergebnis für phone with google map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9220" name="AutoShape 4" descr="Bildergebnis für phone with google map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grpSp>
        <p:nvGrpSpPr>
          <p:cNvPr id="30" name="Gruppieren 29"/>
          <p:cNvGrpSpPr/>
          <p:nvPr/>
        </p:nvGrpSpPr>
        <p:grpSpPr>
          <a:xfrm>
            <a:off x="402545" y="1149453"/>
            <a:ext cx="4781931" cy="4224744"/>
            <a:chOff x="402545" y="1149453"/>
            <a:chExt cx="4781931" cy="4224744"/>
          </a:xfrm>
        </p:grpSpPr>
        <p:sp>
          <p:nvSpPr>
            <p:cNvPr id="10" name="Textfeld 9"/>
            <p:cNvSpPr txBox="1"/>
            <p:nvPr/>
          </p:nvSpPr>
          <p:spPr>
            <a:xfrm>
              <a:off x="402545" y="1713582"/>
              <a:ext cx="1289135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mtClean="0">
                  <a:latin typeface="Georgia" pitchFamily="18" charset="0"/>
                </a:rPr>
                <a:t>Zielgruppe</a:t>
              </a:r>
            </a:p>
            <a:p>
              <a:endParaRPr lang="de-DE" smtClean="0">
                <a:latin typeface="Georgia" pitchFamily="18" charset="0"/>
              </a:endParaRPr>
            </a:p>
            <a:p>
              <a:endParaRPr lang="de-DE">
                <a:latin typeface="Georgia" pitchFamily="18" charset="0"/>
              </a:endParaRPr>
            </a:p>
          </p:txBody>
        </p:sp>
        <p:sp>
          <p:nvSpPr>
            <p:cNvPr id="29" name="Textfeld 28"/>
            <p:cNvSpPr txBox="1"/>
            <p:nvPr/>
          </p:nvSpPr>
          <p:spPr>
            <a:xfrm>
              <a:off x="439032" y="4355812"/>
              <a:ext cx="14686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mtClean="0">
                  <a:latin typeface="Georgia" pitchFamily="18" charset="0"/>
                </a:rPr>
                <a:t>Lernmittel</a:t>
              </a:r>
              <a:endParaRPr lang="de-DE">
                <a:latin typeface="Georgia" pitchFamily="18" charset="0"/>
              </a:endParaRPr>
            </a:p>
          </p:txBody>
        </p:sp>
        <p:pic>
          <p:nvPicPr>
            <p:cNvPr id="9221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699791" y="1149453"/>
              <a:ext cx="2484685" cy="163147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9224" name="Picture 8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699792" y="3573016"/>
              <a:ext cx="2448272" cy="180118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</p:grpSp>
      <p:grpSp>
        <p:nvGrpSpPr>
          <p:cNvPr id="32" name="Gruppieren 31"/>
          <p:cNvGrpSpPr/>
          <p:nvPr/>
        </p:nvGrpSpPr>
        <p:grpSpPr>
          <a:xfrm>
            <a:off x="6139185" y="1196752"/>
            <a:ext cx="2609279" cy="4176464"/>
            <a:chOff x="6139185" y="1196752"/>
            <a:chExt cx="2609279" cy="4176464"/>
          </a:xfrm>
        </p:grpSpPr>
        <p:pic>
          <p:nvPicPr>
            <p:cNvPr id="9223" name="Picture 7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353526" y="1196752"/>
              <a:ext cx="2178914" cy="160667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9225" name="Picture 9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139185" y="3573016"/>
              <a:ext cx="2609279" cy="1800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="" xmlns:p14="http://schemas.microsoft.com/office/powerpoint/2010/main" val="771999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hteck 40"/>
          <p:cNvSpPr/>
          <p:nvPr/>
        </p:nvSpPr>
        <p:spPr>
          <a:xfrm>
            <a:off x="179512" y="2276872"/>
            <a:ext cx="2376264" cy="331236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Textfeld 18"/>
          <p:cNvSpPr txBox="1">
            <a:spLocks noChangeArrowheads="1"/>
          </p:cNvSpPr>
          <p:nvPr/>
        </p:nvSpPr>
        <p:spPr bwMode="auto">
          <a:xfrm>
            <a:off x="107950" y="115888"/>
            <a:ext cx="8928100" cy="523875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sz="2800" smtClean="0">
                <a:latin typeface="Georgia" pitchFamily="18" charset="0"/>
              </a:rPr>
              <a:t>Allgemeines Sprachtraining ?</a:t>
            </a:r>
            <a:endParaRPr lang="de-DE" sz="2800"/>
          </a:p>
        </p:txBody>
      </p:sp>
      <p:sp>
        <p:nvSpPr>
          <p:cNvPr id="79874" name="AutoShape 2" descr="Bildergebnis für oncampu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79876" name="AutoShape 4" descr="Bildergebnis für oncampu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9218" name="AutoShape 2" descr="Bildergebnis für phone with google map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9220" name="AutoShape 4" descr="Bildergebnis für phone with google map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0" name="Textfeld 19"/>
          <p:cNvSpPr txBox="1"/>
          <p:nvPr/>
        </p:nvSpPr>
        <p:spPr>
          <a:xfrm>
            <a:off x="539552" y="4151982"/>
            <a:ext cx="21602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de-DE" sz="1600" smtClean="0">
                <a:latin typeface="Georgia" pitchFamily="18" charset="0"/>
              </a:rPr>
              <a:t> </a:t>
            </a:r>
            <a:r>
              <a:rPr lang="de-DE" sz="1600" smtClean="0">
                <a:latin typeface="Georgia" pitchFamily="18" charset="0"/>
              </a:rPr>
              <a:t>Indo-European</a:t>
            </a:r>
          </a:p>
          <a:p>
            <a:pPr>
              <a:buFont typeface="Wingdings" pitchFamily="2" charset="2"/>
              <a:buChar char="§"/>
            </a:pPr>
            <a:r>
              <a:rPr lang="de-DE" sz="1600" smtClean="0">
                <a:latin typeface="Georgia" pitchFamily="18" charset="0"/>
              </a:rPr>
              <a:t> </a:t>
            </a:r>
            <a:r>
              <a:rPr lang="de-DE" sz="1600" smtClean="0">
                <a:latin typeface="Georgia" pitchFamily="18" charset="0"/>
              </a:rPr>
              <a:t>16 Monophthonge</a:t>
            </a:r>
            <a:endParaRPr lang="de-DE" sz="1600" smtClean="0">
              <a:latin typeface="Georgia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de-DE" sz="1600" smtClean="0">
                <a:latin typeface="Georgia" pitchFamily="18" charset="0"/>
              </a:rPr>
              <a:t> </a:t>
            </a:r>
            <a:r>
              <a:rPr lang="de-DE" sz="1600" smtClean="0">
                <a:latin typeface="Georgia" pitchFamily="18" charset="0"/>
              </a:rPr>
              <a:t>  4 Diphthonge</a:t>
            </a:r>
            <a:endParaRPr lang="de-DE" sz="1600" smtClean="0">
              <a:latin typeface="Georgia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de-DE" sz="1600" smtClean="0">
                <a:latin typeface="Georgia" pitchFamily="18" charset="0"/>
              </a:rPr>
              <a:t> </a:t>
            </a:r>
            <a:r>
              <a:rPr lang="de-DE" sz="1600" smtClean="0">
                <a:latin typeface="Georgia" pitchFamily="18" charset="0"/>
              </a:rPr>
              <a:t>V-Zweitstellung</a:t>
            </a:r>
            <a:endParaRPr lang="de-DE" sz="1600">
              <a:latin typeface="Georgia" pitchFamily="18" charset="0"/>
            </a:endParaRPr>
          </a:p>
        </p:txBody>
      </p:sp>
      <p:pic>
        <p:nvPicPr>
          <p:cNvPr id="33" name="Grafik 32" descr="ger_fla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2852936"/>
            <a:ext cx="1634314" cy="108756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38" name="Gruppieren 37"/>
          <p:cNvGrpSpPr/>
          <p:nvPr/>
        </p:nvGrpSpPr>
        <p:grpSpPr>
          <a:xfrm>
            <a:off x="4716016" y="908720"/>
            <a:ext cx="2980840" cy="1800200"/>
            <a:chOff x="4716016" y="908720"/>
            <a:chExt cx="2980840" cy="1800200"/>
          </a:xfrm>
        </p:grpSpPr>
        <p:pic>
          <p:nvPicPr>
            <p:cNvPr id="18" name="Grafik 17" descr="syrien_flag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220072" y="980728"/>
              <a:ext cx="792088" cy="52709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5" name="Textfeld 24"/>
            <p:cNvSpPr txBox="1"/>
            <p:nvPr/>
          </p:nvSpPr>
          <p:spPr>
            <a:xfrm>
              <a:off x="5148064" y="1628800"/>
              <a:ext cx="216024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Font typeface="Wingdings" pitchFamily="2" charset="2"/>
                <a:buChar char="§"/>
              </a:pPr>
              <a:r>
                <a:rPr lang="de-DE" sz="1600" smtClean="0">
                  <a:latin typeface="Georgia" pitchFamily="18" charset="0"/>
                </a:rPr>
                <a:t> Afro-Asiatic </a:t>
              </a:r>
            </a:p>
            <a:p>
              <a:pPr>
                <a:buFont typeface="Wingdings" pitchFamily="2" charset="2"/>
                <a:buChar char="§"/>
              </a:pPr>
              <a:r>
                <a:rPr lang="de-DE" sz="1600" smtClean="0">
                  <a:latin typeface="Georgia" pitchFamily="18" charset="0"/>
                </a:rPr>
                <a:t> 3 Monophthonge</a:t>
              </a:r>
              <a:endParaRPr lang="de-DE" sz="1600" smtClean="0">
                <a:latin typeface="Georgia" pitchFamily="18" charset="0"/>
              </a:endParaRPr>
            </a:p>
            <a:p>
              <a:pPr>
                <a:buFont typeface="Wingdings" pitchFamily="2" charset="2"/>
                <a:buChar char="§"/>
              </a:pPr>
              <a:r>
                <a:rPr lang="de-DE" sz="1600" smtClean="0">
                  <a:latin typeface="Georgia" pitchFamily="18" charset="0"/>
                </a:rPr>
                <a:t> </a:t>
              </a:r>
              <a:r>
                <a:rPr lang="de-DE" sz="1600" smtClean="0">
                  <a:latin typeface="Georgia" pitchFamily="18" charset="0"/>
                </a:rPr>
                <a:t>keine Diphthonge</a:t>
              </a:r>
              <a:endParaRPr lang="de-DE" sz="1600" smtClean="0">
                <a:latin typeface="Georgia" pitchFamily="18" charset="0"/>
              </a:endParaRPr>
            </a:p>
            <a:p>
              <a:pPr>
                <a:buFont typeface="Wingdings" pitchFamily="2" charset="2"/>
                <a:buChar char="§"/>
              </a:pPr>
              <a:r>
                <a:rPr lang="de-DE" sz="1600" smtClean="0">
                  <a:latin typeface="Georgia" pitchFamily="18" charset="0"/>
                </a:rPr>
                <a:t> VSO</a:t>
              </a:r>
              <a:endParaRPr lang="de-DE" sz="1600">
                <a:latin typeface="Georgia" pitchFamily="18" charset="0"/>
              </a:endParaRPr>
            </a:p>
          </p:txBody>
        </p:sp>
        <p:sp>
          <p:nvSpPr>
            <p:cNvPr id="28" name="Textfeld 27"/>
            <p:cNvSpPr txBox="1"/>
            <p:nvPr/>
          </p:nvSpPr>
          <p:spPr>
            <a:xfrm>
              <a:off x="6228184" y="1052736"/>
              <a:ext cx="14686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mtClean="0">
                  <a:latin typeface="Georgia" pitchFamily="18" charset="0"/>
                </a:rPr>
                <a:t>Arabisch</a:t>
              </a:r>
              <a:endParaRPr lang="de-DE">
                <a:latin typeface="Georgia" pitchFamily="18" charset="0"/>
              </a:endParaRPr>
            </a:p>
          </p:txBody>
        </p:sp>
        <p:sp>
          <p:nvSpPr>
            <p:cNvPr id="35" name="Rechteck 34"/>
            <p:cNvSpPr/>
            <p:nvPr/>
          </p:nvSpPr>
          <p:spPr>
            <a:xfrm>
              <a:off x="4716016" y="908720"/>
              <a:ext cx="288032" cy="18002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39" name="Gruppieren 38"/>
          <p:cNvGrpSpPr/>
          <p:nvPr/>
        </p:nvGrpSpPr>
        <p:grpSpPr>
          <a:xfrm>
            <a:off x="4716016" y="2924944"/>
            <a:ext cx="3052848" cy="1800200"/>
            <a:chOff x="4716016" y="2924944"/>
            <a:chExt cx="3052848" cy="1800200"/>
          </a:xfrm>
        </p:grpSpPr>
        <p:sp>
          <p:nvSpPr>
            <p:cNvPr id="23" name="Textfeld 22"/>
            <p:cNvSpPr txBox="1"/>
            <p:nvPr/>
          </p:nvSpPr>
          <p:spPr>
            <a:xfrm>
              <a:off x="5220072" y="3452822"/>
              <a:ext cx="216024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Font typeface="Wingdings" pitchFamily="2" charset="2"/>
                <a:buChar char="§"/>
              </a:pPr>
              <a:r>
                <a:rPr lang="de-DE" sz="1600" smtClean="0">
                  <a:latin typeface="Georgia" pitchFamily="18" charset="0"/>
                </a:rPr>
                <a:t> </a:t>
              </a:r>
              <a:r>
                <a:rPr lang="de-DE" sz="1600" smtClean="0">
                  <a:latin typeface="Georgia" pitchFamily="18" charset="0"/>
                </a:rPr>
                <a:t>Afro-Asiatic</a:t>
              </a:r>
            </a:p>
            <a:p>
              <a:pPr>
                <a:buFont typeface="Wingdings" pitchFamily="2" charset="2"/>
                <a:buChar char="§"/>
              </a:pPr>
              <a:r>
                <a:rPr lang="de-DE" sz="1600" smtClean="0">
                  <a:latin typeface="Georgia" pitchFamily="18" charset="0"/>
                </a:rPr>
                <a:t> </a:t>
              </a:r>
              <a:r>
                <a:rPr lang="de-DE" sz="1600" smtClean="0">
                  <a:latin typeface="Georgia" pitchFamily="18" charset="0"/>
                </a:rPr>
                <a:t>7 Monophthonge</a:t>
              </a:r>
              <a:endParaRPr lang="de-DE" sz="1600" smtClean="0">
                <a:latin typeface="Georgia" pitchFamily="18" charset="0"/>
              </a:endParaRPr>
            </a:p>
            <a:p>
              <a:pPr>
                <a:buFont typeface="Wingdings" pitchFamily="2" charset="2"/>
                <a:buChar char="§"/>
              </a:pPr>
              <a:r>
                <a:rPr lang="de-DE" sz="1600" smtClean="0">
                  <a:latin typeface="Georgia" pitchFamily="18" charset="0"/>
                </a:rPr>
                <a:t> </a:t>
              </a:r>
              <a:r>
                <a:rPr lang="de-DE" sz="1600" smtClean="0">
                  <a:latin typeface="Georgia" pitchFamily="18" charset="0"/>
                </a:rPr>
                <a:t>keine Diphthonge</a:t>
              </a:r>
              <a:endParaRPr lang="de-DE" sz="1600" smtClean="0">
                <a:latin typeface="Georgia" pitchFamily="18" charset="0"/>
              </a:endParaRPr>
            </a:p>
            <a:p>
              <a:pPr>
                <a:buFont typeface="Wingdings" pitchFamily="2" charset="2"/>
                <a:buChar char="§"/>
              </a:pPr>
              <a:r>
                <a:rPr lang="de-DE" sz="1600" smtClean="0">
                  <a:latin typeface="Georgia" pitchFamily="18" charset="0"/>
                </a:rPr>
                <a:t> </a:t>
              </a:r>
              <a:r>
                <a:rPr lang="de-DE" sz="1600" smtClean="0">
                  <a:latin typeface="Georgia" pitchFamily="18" charset="0"/>
                </a:rPr>
                <a:t>SOV</a:t>
              </a:r>
              <a:endParaRPr lang="de-DE" sz="1600">
                <a:latin typeface="Georgia" pitchFamily="18" charset="0"/>
              </a:endParaRPr>
            </a:p>
          </p:txBody>
        </p:sp>
        <p:pic>
          <p:nvPicPr>
            <p:cNvPr id="18435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220073" y="2996952"/>
              <a:ext cx="792087" cy="387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6" name="Textfeld 25"/>
            <p:cNvSpPr txBox="1"/>
            <p:nvPr/>
          </p:nvSpPr>
          <p:spPr>
            <a:xfrm>
              <a:off x="6300192" y="3020774"/>
              <a:ext cx="14686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mtClean="0">
                  <a:latin typeface="Georgia" pitchFamily="18" charset="0"/>
                </a:rPr>
                <a:t>Tigrinya</a:t>
              </a:r>
              <a:endParaRPr lang="de-DE">
                <a:latin typeface="Georgia" pitchFamily="18" charset="0"/>
              </a:endParaRPr>
            </a:p>
          </p:txBody>
        </p:sp>
        <p:sp>
          <p:nvSpPr>
            <p:cNvPr id="36" name="Rechteck 35"/>
            <p:cNvSpPr/>
            <p:nvPr/>
          </p:nvSpPr>
          <p:spPr>
            <a:xfrm>
              <a:off x="4716016" y="2924944"/>
              <a:ext cx="288032" cy="18002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40" name="Gruppieren 39"/>
          <p:cNvGrpSpPr/>
          <p:nvPr/>
        </p:nvGrpSpPr>
        <p:grpSpPr>
          <a:xfrm>
            <a:off x="4716016" y="4873803"/>
            <a:ext cx="3744416" cy="1867565"/>
            <a:chOff x="4716016" y="4873803"/>
            <a:chExt cx="3744416" cy="1867565"/>
          </a:xfrm>
        </p:grpSpPr>
        <p:sp>
          <p:nvSpPr>
            <p:cNvPr id="24" name="Textfeld 23"/>
            <p:cNvSpPr txBox="1"/>
            <p:nvPr/>
          </p:nvSpPr>
          <p:spPr>
            <a:xfrm>
              <a:off x="5220072" y="5664150"/>
              <a:ext cx="216024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Font typeface="Wingdings" pitchFamily="2" charset="2"/>
                <a:buChar char="§"/>
              </a:pPr>
              <a:r>
                <a:rPr lang="de-DE" sz="1600" smtClean="0">
                  <a:latin typeface="Georgia" pitchFamily="18" charset="0"/>
                </a:rPr>
                <a:t> </a:t>
              </a:r>
              <a:r>
                <a:rPr lang="de-DE" sz="1600" smtClean="0">
                  <a:latin typeface="Georgia" pitchFamily="18" charset="0"/>
                </a:rPr>
                <a:t>Indo-European</a:t>
              </a:r>
            </a:p>
            <a:p>
              <a:pPr>
                <a:buFont typeface="Wingdings" pitchFamily="2" charset="2"/>
                <a:buChar char="§"/>
              </a:pPr>
              <a:r>
                <a:rPr lang="de-DE" sz="1600" smtClean="0">
                  <a:latin typeface="Georgia" pitchFamily="18" charset="0"/>
                </a:rPr>
                <a:t> </a:t>
              </a:r>
              <a:r>
                <a:rPr lang="de-DE" sz="1600" smtClean="0">
                  <a:latin typeface="Georgia" pitchFamily="18" charset="0"/>
                </a:rPr>
                <a:t>6 Monophthonge</a:t>
              </a:r>
              <a:endParaRPr lang="de-DE" sz="1600" smtClean="0">
                <a:latin typeface="Georgia" pitchFamily="18" charset="0"/>
              </a:endParaRPr>
            </a:p>
            <a:p>
              <a:pPr>
                <a:buFont typeface="Wingdings" pitchFamily="2" charset="2"/>
                <a:buChar char="§"/>
              </a:pPr>
              <a:r>
                <a:rPr lang="de-DE" sz="1600" smtClean="0">
                  <a:latin typeface="Georgia" pitchFamily="18" charset="0"/>
                </a:rPr>
                <a:t> </a:t>
              </a:r>
              <a:r>
                <a:rPr lang="de-DE" sz="1600" smtClean="0">
                  <a:latin typeface="Georgia" pitchFamily="18" charset="0"/>
                </a:rPr>
                <a:t>2 - 5 Diphthonge</a:t>
              </a:r>
              <a:endParaRPr lang="de-DE" sz="1600" smtClean="0">
                <a:latin typeface="Georgia" pitchFamily="18" charset="0"/>
              </a:endParaRPr>
            </a:p>
            <a:p>
              <a:pPr>
                <a:buFont typeface="Wingdings" pitchFamily="2" charset="2"/>
                <a:buChar char="§"/>
              </a:pPr>
              <a:r>
                <a:rPr lang="de-DE" sz="1600" smtClean="0">
                  <a:latin typeface="Georgia" pitchFamily="18" charset="0"/>
                </a:rPr>
                <a:t> </a:t>
              </a:r>
              <a:r>
                <a:rPr lang="de-DE" sz="1600" smtClean="0">
                  <a:latin typeface="Georgia" pitchFamily="18" charset="0"/>
                </a:rPr>
                <a:t>SOV</a:t>
              </a:r>
              <a:endParaRPr lang="de-DE" sz="1600">
                <a:latin typeface="Georgia" pitchFamily="18" charset="0"/>
              </a:endParaRPr>
            </a:p>
          </p:txBody>
        </p:sp>
        <p:pic>
          <p:nvPicPr>
            <p:cNvPr id="18434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292080" y="4944070"/>
              <a:ext cx="792088" cy="4385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7" name="Textfeld 26"/>
            <p:cNvSpPr txBox="1"/>
            <p:nvPr/>
          </p:nvSpPr>
          <p:spPr>
            <a:xfrm>
              <a:off x="6372200" y="4873803"/>
              <a:ext cx="208823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mtClean="0">
                  <a:latin typeface="Georgia" pitchFamily="18" charset="0"/>
                </a:rPr>
                <a:t>Persisch</a:t>
              </a:r>
              <a:br>
                <a:rPr lang="de-DE" smtClean="0">
                  <a:latin typeface="Georgia" pitchFamily="18" charset="0"/>
                </a:rPr>
              </a:br>
              <a:r>
                <a:rPr lang="de-DE" smtClean="0">
                  <a:latin typeface="Georgia" pitchFamily="18" charset="0"/>
                </a:rPr>
                <a:t>     Dari</a:t>
              </a:r>
              <a:endParaRPr lang="de-DE">
                <a:latin typeface="Georgia" pitchFamily="18" charset="0"/>
              </a:endParaRPr>
            </a:p>
          </p:txBody>
        </p:sp>
        <p:pic>
          <p:nvPicPr>
            <p:cNvPr id="18436" name="Picture 4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796136" y="5166603"/>
              <a:ext cx="657304" cy="43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37" name="Rechteck 36"/>
            <p:cNvSpPr/>
            <p:nvPr/>
          </p:nvSpPr>
          <p:spPr>
            <a:xfrm>
              <a:off x="4716016" y="4941168"/>
              <a:ext cx="288032" cy="18002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  <p:extLst>
      <p:ext uri="{BB962C8B-B14F-4D97-AF65-F5344CB8AC3E}">
        <p14:creationId xmlns="" xmlns:p14="http://schemas.microsoft.com/office/powerpoint/2010/main" val="771999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feld 18"/>
          <p:cNvSpPr txBox="1">
            <a:spLocks noChangeArrowheads="1"/>
          </p:cNvSpPr>
          <p:nvPr/>
        </p:nvSpPr>
        <p:spPr bwMode="auto">
          <a:xfrm>
            <a:off x="107950" y="115888"/>
            <a:ext cx="8928100" cy="523875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sz="2800" smtClean="0">
                <a:latin typeface="Georgia" pitchFamily="18" charset="0"/>
              </a:rPr>
              <a:t>Kontrastives Sprachtraining</a:t>
            </a:r>
            <a:endParaRPr lang="de-DE" sz="2800"/>
          </a:p>
        </p:txBody>
      </p:sp>
      <p:sp>
        <p:nvSpPr>
          <p:cNvPr id="79874" name="AutoShape 2" descr="Bildergebnis für oncampu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79876" name="AutoShape 4" descr="Bildergebnis für oncampu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5" name="Textfeld 24"/>
          <p:cNvSpPr txBox="1"/>
          <p:nvPr/>
        </p:nvSpPr>
        <p:spPr>
          <a:xfrm>
            <a:off x="6156176" y="2999854"/>
            <a:ext cx="21602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de-DE" sz="1600" smtClean="0">
                <a:latin typeface="Georgia" pitchFamily="18" charset="0"/>
              </a:rPr>
              <a:t> Afro-Asiatic </a:t>
            </a:r>
          </a:p>
          <a:p>
            <a:pPr>
              <a:buFont typeface="Wingdings" pitchFamily="2" charset="2"/>
              <a:buChar char="§"/>
            </a:pPr>
            <a:r>
              <a:rPr lang="de-DE" sz="1600" smtClean="0">
                <a:latin typeface="Georgia" pitchFamily="18" charset="0"/>
              </a:rPr>
              <a:t> 3 Monophthonge</a:t>
            </a:r>
            <a:endParaRPr lang="de-DE" sz="1600" smtClean="0">
              <a:latin typeface="Georgia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de-DE" sz="1600" smtClean="0">
                <a:latin typeface="Georgia" pitchFamily="18" charset="0"/>
              </a:rPr>
              <a:t> </a:t>
            </a:r>
            <a:r>
              <a:rPr lang="de-DE" sz="1600" smtClean="0">
                <a:latin typeface="Georgia" pitchFamily="18" charset="0"/>
              </a:rPr>
              <a:t>keine Diphthonge</a:t>
            </a:r>
            <a:endParaRPr lang="de-DE" sz="1600" smtClean="0">
              <a:latin typeface="Georgia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de-DE" sz="1600" smtClean="0">
                <a:latin typeface="Georgia" pitchFamily="18" charset="0"/>
              </a:rPr>
              <a:t> VSO</a:t>
            </a:r>
            <a:endParaRPr lang="de-DE" sz="1600">
              <a:latin typeface="Georgia" pitchFamily="18" charset="0"/>
            </a:endParaRPr>
          </a:p>
        </p:txBody>
      </p:sp>
      <p:sp>
        <p:nvSpPr>
          <p:cNvPr id="9218" name="AutoShape 2" descr="Bildergebnis für phone with google map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9220" name="AutoShape 4" descr="Bildergebnis für phone with google map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0" name="Textfeld 19"/>
          <p:cNvSpPr txBox="1"/>
          <p:nvPr/>
        </p:nvSpPr>
        <p:spPr>
          <a:xfrm>
            <a:off x="395536" y="3102059"/>
            <a:ext cx="21602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de-DE" sz="1600" smtClean="0">
                <a:latin typeface="Georgia" pitchFamily="18" charset="0"/>
              </a:rPr>
              <a:t> </a:t>
            </a:r>
            <a:r>
              <a:rPr lang="de-DE" sz="1600" smtClean="0">
                <a:latin typeface="Georgia" pitchFamily="18" charset="0"/>
              </a:rPr>
              <a:t>Indo-European</a:t>
            </a:r>
          </a:p>
          <a:p>
            <a:pPr>
              <a:buFont typeface="Wingdings" pitchFamily="2" charset="2"/>
              <a:buChar char="§"/>
            </a:pPr>
            <a:r>
              <a:rPr lang="de-DE" sz="1600" smtClean="0">
                <a:latin typeface="Georgia" pitchFamily="18" charset="0"/>
              </a:rPr>
              <a:t> </a:t>
            </a:r>
            <a:r>
              <a:rPr lang="de-DE" sz="1600" smtClean="0">
                <a:latin typeface="Georgia" pitchFamily="18" charset="0"/>
              </a:rPr>
              <a:t>16 Monophthonge</a:t>
            </a:r>
            <a:endParaRPr lang="de-DE" sz="1600" smtClean="0">
              <a:latin typeface="Georgia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de-DE" sz="1600" smtClean="0">
                <a:latin typeface="Georgia" pitchFamily="18" charset="0"/>
              </a:rPr>
              <a:t> </a:t>
            </a:r>
            <a:r>
              <a:rPr lang="de-DE" sz="1600" smtClean="0">
                <a:latin typeface="Georgia" pitchFamily="18" charset="0"/>
              </a:rPr>
              <a:t>  4 Diphthonge</a:t>
            </a:r>
            <a:endParaRPr lang="de-DE" sz="1600" smtClean="0">
              <a:latin typeface="Georgia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de-DE" sz="1600" smtClean="0">
                <a:latin typeface="Georgia" pitchFamily="18" charset="0"/>
              </a:rPr>
              <a:t> </a:t>
            </a:r>
            <a:r>
              <a:rPr lang="de-DE" sz="1600" smtClean="0">
                <a:latin typeface="Georgia" pitchFamily="18" charset="0"/>
              </a:rPr>
              <a:t>V-Zweitstellung</a:t>
            </a:r>
            <a:endParaRPr lang="de-DE" sz="1600">
              <a:latin typeface="Georgia" pitchFamily="18" charset="0"/>
            </a:endParaRPr>
          </a:p>
        </p:txBody>
      </p:sp>
      <p:pic>
        <p:nvPicPr>
          <p:cNvPr id="32" name="Grafik 31" descr="daffs_logo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27784" y="2573064"/>
            <a:ext cx="3312368" cy="2440112"/>
          </a:xfrm>
          <a:prstGeom prst="rect">
            <a:avLst/>
          </a:prstGeom>
        </p:spPr>
      </p:pic>
      <p:pic>
        <p:nvPicPr>
          <p:cNvPr id="22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1203298"/>
            <a:ext cx="1944216" cy="143361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9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86857" y="4941168"/>
            <a:ext cx="2249239" cy="155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0" name="Textfeld 29"/>
          <p:cNvSpPr txBox="1"/>
          <p:nvPr/>
        </p:nvSpPr>
        <p:spPr>
          <a:xfrm rot="2299899">
            <a:off x="845320" y="5138898"/>
            <a:ext cx="10799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i="1" smtClean="0"/>
              <a:t>Deutsche</a:t>
            </a:r>
          </a:p>
          <a:p>
            <a:pPr algn="ctr"/>
            <a:r>
              <a:rPr lang="de-DE" i="1" smtClean="0"/>
              <a:t>Untertitel</a:t>
            </a:r>
            <a:endParaRPr lang="de-DE" i="1"/>
          </a:p>
        </p:txBody>
      </p:sp>
      <p:sp>
        <p:nvSpPr>
          <p:cNvPr id="31" name="Textfeld 30"/>
          <p:cNvSpPr txBox="1"/>
          <p:nvPr/>
        </p:nvSpPr>
        <p:spPr>
          <a:xfrm rot="19196109">
            <a:off x="6406670" y="4627167"/>
            <a:ext cx="198163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ar-AE" sz="3200" smtClean="0"/>
          </a:p>
          <a:p>
            <a:pPr rtl="1"/>
            <a:r>
              <a:rPr lang="ar-AE" sz="3200" smtClean="0"/>
              <a:t>باللغة </a:t>
            </a:r>
            <a:r>
              <a:rPr lang="ar-AE" sz="3200" smtClean="0"/>
              <a:t>العربية</a:t>
            </a:r>
          </a:p>
          <a:p>
            <a:endParaRPr lang="de-DE" sz="3200"/>
          </a:p>
        </p:txBody>
      </p:sp>
      <p:sp>
        <p:nvSpPr>
          <p:cNvPr id="33" name="Textfeld 32"/>
          <p:cNvSpPr txBox="1"/>
          <p:nvPr/>
        </p:nvSpPr>
        <p:spPr>
          <a:xfrm>
            <a:off x="1979712" y="692696"/>
            <a:ext cx="46987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AE" smtClean="0"/>
              <a:t>تدريب نطق اللغة بشكل متباين للسوريين متعلمي اللغة الألمانية</a:t>
            </a:r>
          </a:p>
          <a:p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771999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/>
        </p:nvSpPr>
        <p:spPr>
          <a:xfrm>
            <a:off x="107504" y="1124744"/>
            <a:ext cx="9036496" cy="18722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Textfeld 18"/>
          <p:cNvSpPr txBox="1">
            <a:spLocks noChangeArrowheads="1"/>
          </p:cNvSpPr>
          <p:nvPr/>
        </p:nvSpPr>
        <p:spPr bwMode="auto">
          <a:xfrm>
            <a:off x="107950" y="115888"/>
            <a:ext cx="8928100" cy="523875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sz="2800" smtClean="0">
                <a:latin typeface="Georgia" pitchFamily="18" charset="0"/>
              </a:rPr>
              <a:t>Die Entwicklerteams</a:t>
            </a:r>
            <a:endParaRPr lang="de-DE" sz="2800"/>
          </a:p>
        </p:txBody>
      </p:sp>
      <p:pic>
        <p:nvPicPr>
          <p:cNvPr id="21" name="Grafik 20" descr="vlc_logo_full_4c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12160" y="1268760"/>
            <a:ext cx="3021976" cy="576064"/>
          </a:xfrm>
          <a:prstGeom prst="rect">
            <a:avLst/>
          </a:prstGeom>
        </p:spPr>
      </p:pic>
      <p:sp>
        <p:nvSpPr>
          <p:cNvPr id="79874" name="AutoShape 2" descr="Bildergebnis für oncampu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79876" name="AutoShape 4" descr="Bildergebnis für oncampu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79877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504" y="1124744"/>
            <a:ext cx="3810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Textfeld 21"/>
          <p:cNvSpPr txBox="1"/>
          <p:nvPr/>
        </p:nvSpPr>
        <p:spPr>
          <a:xfrm>
            <a:off x="2627784" y="2276872"/>
            <a:ext cx="378821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de-DE" sz="2000" smtClean="0">
                <a:latin typeface="Georgia" pitchFamily="18" charset="0"/>
              </a:rPr>
              <a:t> 20 Jahre Entwicklererfahrung</a:t>
            </a:r>
          </a:p>
          <a:p>
            <a:pPr>
              <a:buFont typeface="Wingdings" pitchFamily="2" charset="2"/>
              <a:buChar char="§"/>
            </a:pPr>
            <a:r>
              <a:rPr lang="de-DE" sz="2000" smtClean="0">
                <a:latin typeface="Georgia" pitchFamily="18" charset="0"/>
              </a:rPr>
              <a:t> Online-Kurse seit 1998</a:t>
            </a:r>
            <a:endParaRPr lang="de-DE" sz="2000">
              <a:latin typeface="Georgia" pitchFamily="18" charset="0"/>
            </a:endParaRPr>
          </a:p>
        </p:txBody>
      </p:sp>
      <p:grpSp>
        <p:nvGrpSpPr>
          <p:cNvPr id="13" name="Gruppieren 12"/>
          <p:cNvGrpSpPr/>
          <p:nvPr/>
        </p:nvGrpSpPr>
        <p:grpSpPr>
          <a:xfrm>
            <a:off x="539552" y="3212976"/>
            <a:ext cx="8586596" cy="2448272"/>
            <a:chOff x="539552" y="3212976"/>
            <a:chExt cx="8586596" cy="2448272"/>
          </a:xfrm>
        </p:grpSpPr>
        <p:sp>
          <p:nvSpPr>
            <p:cNvPr id="23" name="Textfeld 22"/>
            <p:cNvSpPr txBox="1"/>
            <p:nvPr/>
          </p:nvSpPr>
          <p:spPr>
            <a:xfrm>
              <a:off x="5652120" y="3722256"/>
              <a:ext cx="3474028" cy="19389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Font typeface="Wingdings" pitchFamily="2" charset="2"/>
                <a:buChar char="§"/>
              </a:pPr>
              <a:r>
                <a:rPr lang="de-DE" sz="2000" smtClean="0">
                  <a:latin typeface="Georgia" pitchFamily="18" charset="0"/>
                </a:rPr>
                <a:t> Linguistik/Phonetik</a:t>
              </a:r>
            </a:p>
            <a:p>
              <a:pPr>
                <a:buFont typeface="Wingdings" pitchFamily="2" charset="2"/>
                <a:buChar char="§"/>
              </a:pPr>
              <a:r>
                <a:rPr lang="de-DE" sz="2000" smtClean="0">
                  <a:latin typeface="Georgia" pitchFamily="18" charset="0"/>
                </a:rPr>
                <a:t> Kontrastive Sprachdidaktik</a:t>
              </a:r>
            </a:p>
            <a:p>
              <a:pPr>
                <a:buFont typeface="Wingdings" pitchFamily="2" charset="2"/>
                <a:buChar char="§"/>
              </a:pPr>
              <a:r>
                <a:rPr lang="de-DE" sz="2000" smtClean="0">
                  <a:latin typeface="Georgia" pitchFamily="18" charset="0"/>
                </a:rPr>
                <a:t> MOOCs/pMOOCs</a:t>
              </a:r>
              <a:br>
                <a:rPr lang="de-DE" sz="2000" smtClean="0">
                  <a:latin typeface="Georgia" pitchFamily="18" charset="0"/>
                </a:rPr>
              </a:br>
              <a:r>
                <a:rPr lang="de-DE" sz="2000" smtClean="0">
                  <a:latin typeface="Georgia" pitchFamily="18" charset="0"/>
                </a:rPr>
                <a:t>   FLOCKs, 2-in-1 Angebote</a:t>
              </a:r>
            </a:p>
            <a:p>
              <a:pPr>
                <a:buFont typeface="Wingdings" pitchFamily="2" charset="2"/>
                <a:buChar char="§"/>
              </a:pPr>
              <a:endParaRPr lang="de-DE" sz="2000" smtClean="0">
                <a:latin typeface="Georgia" pitchFamily="18" charset="0"/>
              </a:endParaRPr>
            </a:p>
            <a:p>
              <a:pPr>
                <a:buFont typeface="Wingdings" pitchFamily="2" charset="2"/>
                <a:buChar char="§"/>
              </a:pPr>
              <a:r>
                <a:rPr lang="de-DE" sz="2000" smtClean="0">
                  <a:latin typeface="Georgia" pitchFamily="18" charset="0"/>
                </a:rPr>
                <a:t> Semitistik (Arabisch)</a:t>
              </a:r>
            </a:p>
          </p:txBody>
        </p:sp>
        <p:sp>
          <p:nvSpPr>
            <p:cNvPr id="24" name="Textfeld 23"/>
            <p:cNvSpPr txBox="1"/>
            <p:nvPr/>
          </p:nvSpPr>
          <p:spPr>
            <a:xfrm>
              <a:off x="539552" y="3722256"/>
              <a:ext cx="2840842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Font typeface="Wingdings" pitchFamily="2" charset="2"/>
                <a:buChar char="§"/>
              </a:pPr>
              <a:r>
                <a:rPr lang="de-DE" sz="2000" smtClean="0">
                  <a:latin typeface="Georgia" pitchFamily="18" charset="0"/>
                </a:rPr>
                <a:t> Plattformentwicklung</a:t>
              </a:r>
            </a:p>
            <a:p>
              <a:pPr>
                <a:buFont typeface="Wingdings" pitchFamily="2" charset="2"/>
                <a:buChar char="§"/>
              </a:pPr>
              <a:r>
                <a:rPr lang="de-DE" sz="2000" smtClean="0">
                  <a:latin typeface="Georgia" pitchFamily="18" charset="0"/>
                </a:rPr>
                <a:t> Programmierung</a:t>
              </a:r>
            </a:p>
            <a:p>
              <a:pPr>
                <a:buFont typeface="Wingdings" pitchFamily="2" charset="2"/>
                <a:buChar char="§"/>
              </a:pPr>
              <a:r>
                <a:rPr lang="de-DE" sz="2000" smtClean="0">
                  <a:latin typeface="Georgia" pitchFamily="18" charset="0"/>
                </a:rPr>
                <a:t> Web-Development</a:t>
              </a:r>
            </a:p>
            <a:p>
              <a:pPr>
                <a:buFont typeface="Wingdings" pitchFamily="2" charset="2"/>
                <a:buChar char="§"/>
              </a:pPr>
              <a:r>
                <a:rPr lang="de-DE" sz="2000" smtClean="0">
                  <a:latin typeface="Georgia" pitchFamily="18" charset="0"/>
                </a:rPr>
                <a:t> MOOC-Anbieter</a:t>
              </a:r>
              <a:endParaRPr lang="de-DE" sz="2000">
                <a:latin typeface="Georgia" pitchFamily="18" charset="0"/>
              </a:endParaRPr>
            </a:p>
          </p:txBody>
        </p:sp>
        <p:sp>
          <p:nvSpPr>
            <p:cNvPr id="11" name="Pfeil nach unten 10"/>
            <p:cNvSpPr/>
            <p:nvPr/>
          </p:nvSpPr>
          <p:spPr>
            <a:xfrm>
              <a:off x="7092280" y="3212976"/>
              <a:ext cx="216024" cy="288032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" name="Pfeil nach unten 11"/>
            <p:cNvSpPr/>
            <p:nvPr/>
          </p:nvSpPr>
          <p:spPr>
            <a:xfrm>
              <a:off x="1763688" y="3212976"/>
              <a:ext cx="216024" cy="288032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  <p:extLst>
      <p:ext uri="{BB962C8B-B14F-4D97-AF65-F5344CB8AC3E}">
        <p14:creationId xmlns="" xmlns:p14="http://schemas.microsoft.com/office/powerpoint/2010/main" val="771999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feld 15"/>
          <p:cNvSpPr txBox="1">
            <a:spLocks noChangeArrowheads="1"/>
          </p:cNvSpPr>
          <p:nvPr/>
        </p:nvSpPr>
        <p:spPr bwMode="auto">
          <a:xfrm>
            <a:off x="107950" y="115888"/>
            <a:ext cx="8928100" cy="523875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sz="2800" smtClean="0">
                <a:latin typeface="Georgia" pitchFamily="18" charset="0"/>
              </a:rPr>
              <a:t>Die Plattform</a:t>
            </a:r>
            <a:endParaRPr lang="de-DE" sz="2800"/>
          </a:p>
        </p:txBody>
      </p:sp>
      <p:pic>
        <p:nvPicPr>
          <p:cNvPr id="7" name="Grafik 6" descr="mooi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31840" y="680352"/>
            <a:ext cx="2976332" cy="1020456"/>
          </a:xfrm>
          <a:prstGeom prst="rect">
            <a:avLst/>
          </a:prstGeom>
        </p:spPr>
      </p:pic>
      <p:pic>
        <p:nvPicPr>
          <p:cNvPr id="788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844824"/>
            <a:ext cx="3487729" cy="458874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88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99903" y="1844824"/>
            <a:ext cx="3648561" cy="46085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771999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feld 15"/>
          <p:cNvSpPr txBox="1">
            <a:spLocks noChangeArrowheads="1"/>
          </p:cNvSpPr>
          <p:nvPr/>
        </p:nvSpPr>
        <p:spPr bwMode="auto">
          <a:xfrm>
            <a:off x="107950" y="115888"/>
            <a:ext cx="8928100" cy="523875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sz="2800" smtClean="0">
                <a:latin typeface="Georgia" pitchFamily="18" charset="0"/>
              </a:rPr>
              <a:t>Der Kurs</a:t>
            </a:r>
            <a:endParaRPr lang="de-DE" sz="2800"/>
          </a:p>
        </p:txBody>
      </p:sp>
      <p:pic>
        <p:nvPicPr>
          <p:cNvPr id="901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492896"/>
            <a:ext cx="2748732" cy="338437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Textfeld 7"/>
          <p:cNvSpPr txBox="1"/>
          <p:nvPr/>
        </p:nvSpPr>
        <p:spPr>
          <a:xfrm>
            <a:off x="951181" y="6125234"/>
            <a:ext cx="23246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smtClean="0">
                <a:latin typeface="Georgia" pitchFamily="18" charset="0"/>
              </a:rPr>
              <a:t>Inhaltsvermittlung</a:t>
            </a:r>
            <a:endParaRPr lang="de-DE" sz="2000">
              <a:latin typeface="Georgia" pitchFamily="18" charset="0"/>
            </a:endParaRPr>
          </a:p>
        </p:txBody>
      </p:sp>
      <p:grpSp>
        <p:nvGrpSpPr>
          <p:cNvPr id="14" name="Gruppieren 13"/>
          <p:cNvGrpSpPr/>
          <p:nvPr/>
        </p:nvGrpSpPr>
        <p:grpSpPr>
          <a:xfrm>
            <a:off x="4355976" y="908720"/>
            <a:ext cx="2232248" cy="5584686"/>
            <a:chOff x="4355976" y="908720"/>
            <a:chExt cx="2232248" cy="5584686"/>
          </a:xfrm>
        </p:grpSpPr>
        <p:pic>
          <p:nvPicPr>
            <p:cNvPr id="90115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355976" y="2515120"/>
              <a:ext cx="2232248" cy="336215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90119" name="Picture 7" descr="C:\Users\jh\AppData\Local\Temp\SNAGHTML150f637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427984" y="908720"/>
              <a:ext cx="2112234" cy="1584176"/>
            </a:xfrm>
            <a:prstGeom prst="rect">
              <a:avLst/>
            </a:prstGeom>
            <a:noFill/>
          </p:spPr>
        </p:pic>
        <p:sp>
          <p:nvSpPr>
            <p:cNvPr id="9" name="Textfeld 8"/>
            <p:cNvSpPr txBox="1"/>
            <p:nvPr/>
          </p:nvSpPr>
          <p:spPr>
            <a:xfrm>
              <a:off x="4444688" y="6093296"/>
              <a:ext cx="214353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000" smtClean="0">
                  <a:latin typeface="Georgia" pitchFamily="18" charset="0"/>
                </a:rPr>
                <a:t>Inhaltsvertiefung</a:t>
              </a:r>
              <a:endParaRPr lang="de-DE" sz="2000">
                <a:latin typeface="Georgia" pitchFamily="18" charset="0"/>
              </a:endParaRPr>
            </a:p>
          </p:txBody>
        </p:sp>
      </p:grpSp>
      <p:pic>
        <p:nvPicPr>
          <p:cNvPr id="11" name="Grafik 10" descr="thumb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3568" y="764704"/>
            <a:ext cx="2736304" cy="1512168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5" name="Gruppieren 14"/>
          <p:cNvGrpSpPr/>
          <p:nvPr/>
        </p:nvGrpSpPr>
        <p:grpSpPr>
          <a:xfrm>
            <a:off x="7250225" y="2636912"/>
            <a:ext cx="1835759" cy="3856494"/>
            <a:chOff x="7250225" y="2636912"/>
            <a:chExt cx="1835759" cy="3856494"/>
          </a:xfrm>
        </p:grpSpPr>
        <p:sp>
          <p:nvSpPr>
            <p:cNvPr id="12" name="Textfeld 11"/>
            <p:cNvSpPr txBox="1"/>
            <p:nvPr/>
          </p:nvSpPr>
          <p:spPr>
            <a:xfrm>
              <a:off x="7250225" y="6093296"/>
              <a:ext cx="183575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000" smtClean="0">
                  <a:latin typeface="Georgia" pitchFamily="18" charset="0"/>
                </a:rPr>
                <a:t>Anreizsysteme</a:t>
              </a:r>
              <a:endParaRPr lang="de-DE" sz="2000">
                <a:latin typeface="Georgia" pitchFamily="18" charset="0"/>
              </a:endParaRPr>
            </a:p>
          </p:txBody>
        </p:sp>
        <p:grpSp>
          <p:nvGrpSpPr>
            <p:cNvPr id="17" name="Gruppieren 16"/>
            <p:cNvGrpSpPr/>
            <p:nvPr/>
          </p:nvGrpSpPr>
          <p:grpSpPr>
            <a:xfrm>
              <a:off x="7596336" y="2636912"/>
              <a:ext cx="742950" cy="2371328"/>
              <a:chOff x="7524328" y="1556792"/>
              <a:chExt cx="742950" cy="2371328"/>
            </a:xfrm>
          </p:grpSpPr>
          <p:pic>
            <p:nvPicPr>
              <p:cNvPr id="90120" name="Picture 8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7524328" y="2708920"/>
                <a:ext cx="742950" cy="1219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0122" name="Picture 10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7596336" y="2132856"/>
                <a:ext cx="542925" cy="5715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0123" name="Picture 11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7596336" y="1556792"/>
                <a:ext cx="533400" cy="5429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</p:spTree>
    <p:extLst>
      <p:ext uri="{BB962C8B-B14F-4D97-AF65-F5344CB8AC3E}">
        <p14:creationId xmlns:p14="http://schemas.microsoft.com/office/powerpoint/2010/main" xmlns="" val="771999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feld 15"/>
          <p:cNvSpPr txBox="1">
            <a:spLocks noChangeArrowheads="1"/>
          </p:cNvSpPr>
          <p:nvPr/>
        </p:nvSpPr>
        <p:spPr bwMode="auto">
          <a:xfrm>
            <a:off x="107950" y="115888"/>
            <a:ext cx="8928100" cy="523875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sz="2800" smtClean="0">
                <a:latin typeface="Georgia" pitchFamily="18" charset="0"/>
              </a:rPr>
              <a:t>Die Kursmaterialien</a:t>
            </a:r>
            <a:endParaRPr lang="de-DE" sz="2800"/>
          </a:p>
        </p:txBody>
      </p:sp>
      <p:pic>
        <p:nvPicPr>
          <p:cNvPr id="6" name="Grafik 5" descr="thumb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764704"/>
            <a:ext cx="1944216" cy="1093621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Grafik 7" descr="thumb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980728"/>
            <a:ext cx="1920213" cy="108012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Grafik 8" descr="thumb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7584" y="1196751"/>
            <a:ext cx="1944216" cy="1093621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Textfeld 9"/>
          <p:cNvSpPr txBox="1"/>
          <p:nvPr/>
        </p:nvSpPr>
        <p:spPr>
          <a:xfrm>
            <a:off x="251520" y="2348880"/>
            <a:ext cx="25362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smtClean="0">
                <a:latin typeface="Georgia" pitchFamily="18" charset="0"/>
              </a:rPr>
              <a:t>6 Einführungsvideos</a:t>
            </a:r>
            <a:endParaRPr lang="de-DE" sz="2000">
              <a:latin typeface="Georgia" pitchFamily="18" charset="0"/>
            </a:endParaRPr>
          </a:p>
        </p:txBody>
      </p:sp>
      <p:pic>
        <p:nvPicPr>
          <p:cNvPr id="12" name="Grafik 11" descr="thumb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98376" y="2827784"/>
            <a:ext cx="2016224" cy="1134126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Grafik 12" descr="thumb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0776" y="2980184"/>
            <a:ext cx="2016224" cy="1134126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Grafik 13" descr="thumb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3176" y="3132584"/>
            <a:ext cx="2016224" cy="1134126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Grafik 14" descr="thumb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55576" y="3284984"/>
            <a:ext cx="2016224" cy="1134126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7" name="Textfeld 16"/>
          <p:cNvSpPr txBox="1"/>
          <p:nvPr/>
        </p:nvSpPr>
        <p:spPr>
          <a:xfrm>
            <a:off x="226368" y="4555975"/>
            <a:ext cx="26821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smtClean="0">
                <a:latin typeface="Georgia" pitchFamily="18" charset="0"/>
              </a:rPr>
              <a:t>49 Kontrastive Videos</a:t>
            </a:r>
            <a:endParaRPr lang="de-DE" sz="2000">
              <a:latin typeface="Georgia" pitchFamily="18" charset="0"/>
            </a:endParaRPr>
          </a:p>
        </p:txBody>
      </p:sp>
      <p:grpSp>
        <p:nvGrpSpPr>
          <p:cNvPr id="29" name="Gruppieren 28"/>
          <p:cNvGrpSpPr/>
          <p:nvPr/>
        </p:nvGrpSpPr>
        <p:grpSpPr>
          <a:xfrm>
            <a:off x="4932040" y="908719"/>
            <a:ext cx="3652752" cy="3716158"/>
            <a:chOff x="4932040" y="908719"/>
            <a:chExt cx="3652752" cy="3716158"/>
          </a:xfrm>
        </p:grpSpPr>
        <p:sp>
          <p:nvSpPr>
            <p:cNvPr id="11" name="Textfeld 10"/>
            <p:cNvSpPr txBox="1"/>
            <p:nvPr/>
          </p:nvSpPr>
          <p:spPr>
            <a:xfrm>
              <a:off x="6300192" y="3789040"/>
              <a:ext cx="228460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000" smtClean="0">
                  <a:latin typeface="Georgia" pitchFamily="18" charset="0"/>
                </a:rPr>
                <a:t>125 A4 Seiten Text</a:t>
              </a:r>
              <a:endParaRPr lang="de-DE" sz="2000">
                <a:latin typeface="Georgia" pitchFamily="18" charset="0"/>
              </a:endParaRPr>
            </a:p>
          </p:txBody>
        </p:sp>
        <p:pic>
          <p:nvPicPr>
            <p:cNvPr id="18" name="Grafik 17" descr="thumb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932040" y="908719"/>
              <a:ext cx="1944216" cy="1093621"/>
            </a:xfrm>
            <a:prstGeom prst="rect">
              <a:avLst/>
            </a:prstGeom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1" name="Grafik 20" descr="thumb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220072" y="1111241"/>
              <a:ext cx="1944216" cy="1093622"/>
            </a:xfrm>
            <a:prstGeom prst="rect">
              <a:avLst/>
            </a:prstGeom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2" name="Grafik 21" descr="thumb.pn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508104" y="1268759"/>
              <a:ext cx="2048228" cy="1152128"/>
            </a:xfrm>
            <a:prstGeom prst="rect">
              <a:avLst/>
            </a:prstGeom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3" name="Grafik 22" descr="thumb.pn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796136" y="1556792"/>
              <a:ext cx="2016224" cy="1134126"/>
            </a:xfrm>
            <a:prstGeom prst="rect">
              <a:avLst/>
            </a:prstGeom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4" name="Textfeld 23"/>
            <p:cNvSpPr txBox="1"/>
            <p:nvPr/>
          </p:nvSpPr>
          <p:spPr>
            <a:xfrm>
              <a:off x="5220072" y="2780927"/>
              <a:ext cx="307648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000" smtClean="0">
                  <a:latin typeface="Georgia" pitchFamily="18" charset="0"/>
                </a:rPr>
                <a:t>72 German A-to-Z Videos</a:t>
              </a:r>
              <a:endParaRPr lang="de-DE" sz="2000">
                <a:latin typeface="Georgia" pitchFamily="18" charset="0"/>
              </a:endParaRPr>
            </a:p>
          </p:txBody>
        </p:sp>
        <p:pic>
          <p:nvPicPr>
            <p:cNvPr id="91138" name="Picture 2" descr="Bildergebnis für text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5004048" y="3284985"/>
              <a:ext cx="775320" cy="1035092"/>
            </a:xfrm>
            <a:prstGeom prst="rect">
              <a:avLst/>
            </a:prstGeom>
            <a:noFill/>
          </p:spPr>
        </p:pic>
        <p:pic>
          <p:nvPicPr>
            <p:cNvPr id="25" name="Picture 2" descr="Bildergebnis für text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5156448" y="3437385"/>
              <a:ext cx="775320" cy="1035092"/>
            </a:xfrm>
            <a:prstGeom prst="rect">
              <a:avLst/>
            </a:prstGeom>
            <a:noFill/>
          </p:spPr>
        </p:pic>
        <p:pic>
          <p:nvPicPr>
            <p:cNvPr id="26" name="Picture 2" descr="Bildergebnis für text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5308848" y="3589785"/>
              <a:ext cx="775320" cy="1035092"/>
            </a:xfrm>
            <a:prstGeom prst="rect">
              <a:avLst/>
            </a:prstGeom>
            <a:noFill/>
          </p:spPr>
        </p:pic>
      </p:grpSp>
      <p:grpSp>
        <p:nvGrpSpPr>
          <p:cNvPr id="28" name="Gruppieren 27"/>
          <p:cNvGrpSpPr/>
          <p:nvPr/>
        </p:nvGrpSpPr>
        <p:grpSpPr>
          <a:xfrm>
            <a:off x="2771800" y="4941168"/>
            <a:ext cx="3868861" cy="1624246"/>
            <a:chOff x="2771800" y="4941168"/>
            <a:chExt cx="3868861" cy="1624246"/>
          </a:xfrm>
        </p:grpSpPr>
        <p:sp>
          <p:nvSpPr>
            <p:cNvPr id="27" name="Textfeld 26"/>
            <p:cNvSpPr txBox="1"/>
            <p:nvPr/>
          </p:nvSpPr>
          <p:spPr>
            <a:xfrm>
              <a:off x="2771800" y="6165304"/>
              <a:ext cx="383470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000" smtClean="0">
                  <a:latin typeface="Georgia" pitchFamily="18" charset="0"/>
                </a:rPr>
                <a:t>Facebook-Gruppe #DEU4ARAB</a:t>
              </a:r>
              <a:endParaRPr lang="de-DE" sz="2000">
                <a:latin typeface="Georgia" pitchFamily="18" charset="0"/>
              </a:endParaRPr>
            </a:p>
          </p:txBody>
        </p:sp>
        <p:pic>
          <p:nvPicPr>
            <p:cNvPr id="91139" name="Picture 3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2771800" y="4941168"/>
              <a:ext cx="3868861" cy="118058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491880" y="1700808"/>
            <a:ext cx="862147" cy="868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Textfeld 29"/>
          <p:cNvSpPr txBox="1"/>
          <p:nvPr/>
        </p:nvSpPr>
        <p:spPr>
          <a:xfrm>
            <a:off x="3707904" y="2492896"/>
            <a:ext cx="4095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mtClean="0"/>
              <a:t>by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771999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Rechteck 87"/>
          <p:cNvSpPr/>
          <p:nvPr/>
        </p:nvSpPr>
        <p:spPr>
          <a:xfrm>
            <a:off x="179512" y="908720"/>
            <a:ext cx="576064" cy="4392488"/>
          </a:xfrm>
          <a:prstGeom prst="rect">
            <a:avLst/>
          </a:prstGeom>
          <a:gradFill>
            <a:gsLst>
              <a:gs pos="0">
                <a:schemeClr val="lt1">
                  <a:tint val="40000"/>
                  <a:satMod val="350000"/>
                </a:schemeClr>
              </a:gs>
              <a:gs pos="64000">
                <a:schemeClr val="lt1">
                  <a:tint val="45000"/>
                  <a:shade val="99000"/>
                  <a:satMod val="350000"/>
                </a:schemeClr>
              </a:gs>
              <a:gs pos="100000">
                <a:schemeClr val="lt1">
                  <a:shade val="20000"/>
                  <a:satMod val="255000"/>
                </a:schemeClr>
              </a:gs>
            </a:gsLst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411" name="Textfeld 5"/>
          <p:cNvSpPr txBox="1">
            <a:spLocks noChangeArrowheads="1"/>
          </p:cNvSpPr>
          <p:nvPr/>
        </p:nvSpPr>
        <p:spPr bwMode="auto">
          <a:xfrm>
            <a:off x="107950" y="115888"/>
            <a:ext cx="89281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sz="2800" smtClean="0">
                <a:latin typeface="Georgia" pitchFamily="18" charset="0"/>
              </a:rPr>
              <a:t>„DEU4ARAB“</a:t>
            </a:r>
            <a:endParaRPr lang="de-DE" sz="2800" dirty="0"/>
          </a:p>
        </p:txBody>
      </p:sp>
      <p:sp>
        <p:nvSpPr>
          <p:cNvPr id="74758" name="AutoShape 6" descr="Bildergebnis für 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74766" name="AutoShape 14" descr="Bildergebnis für pdf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74768" name="AutoShape 16" descr="Bildergebnis für pdf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74770" name="AutoShape 18" descr="Bildergebnis für pdf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74772" name="AutoShape 20" descr="Bildergebnis für pdf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07526" name="AutoShape 6" descr="Bildergebnis für interne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07528" name="AutoShape 8" descr="Bildergebnis für interne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07530" name="AutoShape 10" descr="Bildergebnis für interne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44" name="Rechteck 43"/>
          <p:cNvSpPr/>
          <p:nvPr/>
        </p:nvSpPr>
        <p:spPr>
          <a:xfrm>
            <a:off x="1331640" y="908720"/>
            <a:ext cx="2520280" cy="20882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grpSp>
        <p:nvGrpSpPr>
          <p:cNvPr id="2" name="Gruppieren 40"/>
          <p:cNvGrpSpPr/>
          <p:nvPr/>
        </p:nvGrpSpPr>
        <p:grpSpPr>
          <a:xfrm>
            <a:off x="3851920" y="1484784"/>
            <a:ext cx="1728192" cy="338554"/>
            <a:chOff x="2627784" y="3356992"/>
            <a:chExt cx="3600400" cy="338554"/>
          </a:xfrm>
        </p:grpSpPr>
        <p:cxnSp>
          <p:nvCxnSpPr>
            <p:cNvPr id="47" name="Gerade Verbindung mit Pfeil 46"/>
            <p:cNvCxnSpPr/>
            <p:nvPr/>
          </p:nvCxnSpPr>
          <p:spPr>
            <a:xfrm>
              <a:off x="2627784" y="3551114"/>
              <a:ext cx="3600400" cy="0"/>
            </a:xfrm>
            <a:prstGeom prst="straightConnector1">
              <a:avLst/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  <a:prstDash val="dash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Textfeld 41"/>
            <p:cNvSpPr txBox="1">
              <a:spLocks noChangeArrowheads="1"/>
            </p:cNvSpPr>
            <p:nvPr/>
          </p:nvSpPr>
          <p:spPr bwMode="auto">
            <a:xfrm>
              <a:off x="3677901" y="3356992"/>
              <a:ext cx="1200133" cy="33855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de-DE" sz="1600" dirty="0">
                  <a:latin typeface="Georgia" pitchFamily="18" charset="0"/>
                </a:rPr>
                <a:t>Zeit</a:t>
              </a:r>
            </a:p>
          </p:txBody>
        </p:sp>
      </p:grpSp>
      <p:sp>
        <p:nvSpPr>
          <p:cNvPr id="50" name="Textfeld 37"/>
          <p:cNvSpPr txBox="1">
            <a:spLocks noChangeArrowheads="1"/>
          </p:cNvSpPr>
          <p:nvPr/>
        </p:nvSpPr>
        <p:spPr bwMode="auto">
          <a:xfrm>
            <a:off x="1662405" y="692696"/>
            <a:ext cx="1901483" cy="33855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600" dirty="0" smtClean="0">
                <a:latin typeface="Georgia" pitchFamily="18" charset="0"/>
              </a:rPr>
              <a:t>Inhaltsvermittlung</a:t>
            </a:r>
            <a:endParaRPr lang="de-DE" sz="1600" dirty="0">
              <a:latin typeface="Georgia" pitchFamily="18" charset="0"/>
            </a:endParaRPr>
          </a:p>
        </p:txBody>
      </p:sp>
      <p:sp>
        <p:nvSpPr>
          <p:cNvPr id="32" name="Rechteck 31"/>
          <p:cNvSpPr/>
          <p:nvPr/>
        </p:nvSpPr>
        <p:spPr>
          <a:xfrm>
            <a:off x="5551861" y="908720"/>
            <a:ext cx="2520280" cy="20882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34" name="Textfeld 37"/>
          <p:cNvSpPr txBox="1">
            <a:spLocks noChangeArrowheads="1"/>
          </p:cNvSpPr>
          <p:nvPr/>
        </p:nvSpPr>
        <p:spPr bwMode="auto">
          <a:xfrm>
            <a:off x="5890896" y="692696"/>
            <a:ext cx="1749197" cy="33855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600" dirty="0" smtClean="0">
                <a:latin typeface="Georgia" pitchFamily="18" charset="0"/>
              </a:rPr>
              <a:t>Inhaltsvertiefung</a:t>
            </a:r>
            <a:endParaRPr lang="de-DE" sz="1600" dirty="0">
              <a:latin typeface="Georgia" pitchFamily="18" charset="0"/>
            </a:endParaRPr>
          </a:p>
        </p:txBody>
      </p:sp>
      <p:sp>
        <p:nvSpPr>
          <p:cNvPr id="38" name="Textfeld 37"/>
          <p:cNvSpPr txBox="1"/>
          <p:nvPr/>
        </p:nvSpPr>
        <p:spPr>
          <a:xfrm>
            <a:off x="5651195" y="3140968"/>
            <a:ext cx="2216889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smtClean="0"/>
              <a:t>digitale Texte</a:t>
            </a:r>
            <a:endParaRPr lang="de-DE" sz="1400" smtClean="0"/>
          </a:p>
          <a:p>
            <a:r>
              <a:rPr lang="en-US" sz="1400" smtClean="0"/>
              <a:t>digitale Skripte</a:t>
            </a:r>
            <a:endParaRPr lang="de-DE" sz="1400" smtClean="0"/>
          </a:p>
          <a:p>
            <a:r>
              <a:rPr lang="en-US" sz="1400" smtClean="0"/>
              <a:t>Vorlesungsaufzeichnungen </a:t>
            </a:r>
            <a:endParaRPr lang="de-DE" sz="1400" smtClean="0"/>
          </a:p>
          <a:p>
            <a:r>
              <a:rPr lang="en-US" sz="1400" smtClean="0"/>
              <a:t>E-Lectures</a:t>
            </a:r>
            <a:endParaRPr lang="de-DE" sz="1400" smtClean="0"/>
          </a:p>
          <a:p>
            <a:r>
              <a:rPr lang="en-US" sz="1400" smtClean="0"/>
              <a:t>Micro-E-Lectures</a:t>
            </a:r>
            <a:endParaRPr lang="de-DE" sz="1400" smtClean="0"/>
          </a:p>
          <a:p>
            <a:r>
              <a:rPr lang="en-US" sz="1400" smtClean="0"/>
              <a:t>Wikis</a:t>
            </a:r>
            <a:br>
              <a:rPr lang="en-US" sz="1400" smtClean="0"/>
            </a:br>
            <a:r>
              <a:rPr lang="en-US" sz="1400" smtClean="0"/>
              <a:t>E-Book-Formate</a:t>
            </a:r>
            <a:br>
              <a:rPr lang="en-US" sz="1400" smtClean="0"/>
            </a:br>
            <a:r>
              <a:rPr lang="en-US" sz="1400" smtClean="0"/>
              <a:t>Web-Conferencing</a:t>
            </a:r>
            <a:endParaRPr lang="de-DE" sz="1400" smtClean="0"/>
          </a:p>
          <a:p>
            <a:r>
              <a:rPr lang="en-US" sz="1400" smtClean="0"/>
              <a:t>digitale Quizze</a:t>
            </a:r>
            <a:br>
              <a:rPr lang="en-US" sz="1400" smtClean="0"/>
            </a:br>
            <a:r>
              <a:rPr lang="en-US" sz="1400" smtClean="0"/>
              <a:t>adaptive Elemente</a:t>
            </a:r>
            <a:endParaRPr lang="de-DE" sz="1400"/>
          </a:p>
        </p:txBody>
      </p:sp>
      <p:sp>
        <p:nvSpPr>
          <p:cNvPr id="51" name="Rechteck 50"/>
          <p:cNvSpPr/>
          <p:nvPr/>
        </p:nvSpPr>
        <p:spPr>
          <a:xfrm>
            <a:off x="5508104" y="3212976"/>
            <a:ext cx="144016" cy="144016"/>
          </a:xfrm>
          <a:prstGeom prst="rect">
            <a:avLst/>
          </a:prstGeom>
          <a:solidFill>
            <a:srgbClr val="3399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52" name="Rechteck 51"/>
          <p:cNvSpPr/>
          <p:nvPr/>
        </p:nvSpPr>
        <p:spPr>
          <a:xfrm>
            <a:off x="5508104" y="3429000"/>
            <a:ext cx="144016" cy="1440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53" name="Rechteck 52"/>
          <p:cNvSpPr/>
          <p:nvPr/>
        </p:nvSpPr>
        <p:spPr>
          <a:xfrm>
            <a:off x="5508104" y="3645024"/>
            <a:ext cx="144016" cy="1440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54" name="Rechteck 53"/>
          <p:cNvSpPr/>
          <p:nvPr/>
        </p:nvSpPr>
        <p:spPr>
          <a:xfrm>
            <a:off x="5508104" y="3861048"/>
            <a:ext cx="144016" cy="1440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55" name="Rechteck 54"/>
          <p:cNvSpPr/>
          <p:nvPr/>
        </p:nvSpPr>
        <p:spPr>
          <a:xfrm>
            <a:off x="5508104" y="4077072"/>
            <a:ext cx="144016" cy="144016"/>
          </a:xfrm>
          <a:prstGeom prst="rect">
            <a:avLst/>
          </a:prstGeom>
          <a:solidFill>
            <a:srgbClr val="3399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56" name="Rechteck 55"/>
          <p:cNvSpPr/>
          <p:nvPr/>
        </p:nvSpPr>
        <p:spPr>
          <a:xfrm>
            <a:off x="5508104" y="4293096"/>
            <a:ext cx="144016" cy="1440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57" name="Rechteck 56"/>
          <p:cNvSpPr/>
          <p:nvPr/>
        </p:nvSpPr>
        <p:spPr>
          <a:xfrm>
            <a:off x="5508104" y="4509120"/>
            <a:ext cx="144016" cy="1440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58" name="Rechteck 57"/>
          <p:cNvSpPr/>
          <p:nvPr/>
        </p:nvSpPr>
        <p:spPr>
          <a:xfrm>
            <a:off x="5508104" y="4725144"/>
            <a:ext cx="144016" cy="1440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59" name="Rechteck 58"/>
          <p:cNvSpPr/>
          <p:nvPr/>
        </p:nvSpPr>
        <p:spPr>
          <a:xfrm>
            <a:off x="5508104" y="4941168"/>
            <a:ext cx="144016" cy="144016"/>
          </a:xfrm>
          <a:prstGeom prst="rect">
            <a:avLst/>
          </a:prstGeom>
          <a:solidFill>
            <a:srgbClr val="3399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60" name="Rechteck 59"/>
          <p:cNvSpPr/>
          <p:nvPr/>
        </p:nvSpPr>
        <p:spPr>
          <a:xfrm>
            <a:off x="5508104" y="5157192"/>
            <a:ext cx="144016" cy="14401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61" name="Textfeld 60"/>
          <p:cNvSpPr txBox="1"/>
          <p:nvPr/>
        </p:nvSpPr>
        <p:spPr>
          <a:xfrm>
            <a:off x="1907704" y="2348881"/>
            <a:ext cx="12618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smtClean="0"/>
              <a:t>Hörsaal</a:t>
            </a:r>
          </a:p>
          <a:p>
            <a:r>
              <a:rPr lang="de-DE" sz="1600" smtClean="0"/>
              <a:t>außerhalb</a:t>
            </a:r>
            <a:endParaRPr lang="de-DE" sz="1600" smtClean="0">
              <a:latin typeface="Georgia" pitchFamily="18" charset="0"/>
            </a:endParaRPr>
          </a:p>
          <a:p>
            <a:pPr>
              <a:buFont typeface="Wingdings"/>
              <a:buChar char="o"/>
            </a:pPr>
            <a:endParaRPr lang="de-DE" sz="1600" dirty="0">
              <a:latin typeface="Georgia" pitchFamily="18" charset="0"/>
            </a:endParaRPr>
          </a:p>
        </p:txBody>
      </p:sp>
      <p:sp>
        <p:nvSpPr>
          <p:cNvPr id="62" name="Textfeld 61"/>
          <p:cNvSpPr txBox="1"/>
          <p:nvPr/>
        </p:nvSpPr>
        <p:spPr>
          <a:xfrm>
            <a:off x="6127925" y="2348880"/>
            <a:ext cx="12618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smtClean="0"/>
              <a:t>Hörsaal</a:t>
            </a:r>
          </a:p>
          <a:p>
            <a:r>
              <a:rPr lang="de-DE" sz="1600" smtClean="0"/>
              <a:t>außerhalb</a:t>
            </a:r>
            <a:endParaRPr lang="de-DE" sz="1600" smtClean="0">
              <a:latin typeface="Georgia" pitchFamily="18" charset="0"/>
            </a:endParaRPr>
          </a:p>
          <a:p>
            <a:pPr>
              <a:buFont typeface="Wingdings"/>
              <a:buChar char="o"/>
            </a:pPr>
            <a:endParaRPr lang="de-DE" sz="1600" dirty="0">
              <a:latin typeface="Georgia" pitchFamily="18" charset="0"/>
            </a:endParaRPr>
          </a:p>
        </p:txBody>
      </p:sp>
      <p:sp>
        <p:nvSpPr>
          <p:cNvPr id="63" name="Rechteck 62"/>
          <p:cNvSpPr/>
          <p:nvPr/>
        </p:nvSpPr>
        <p:spPr>
          <a:xfrm>
            <a:off x="1763688" y="2420888"/>
            <a:ext cx="144016" cy="14401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64" name="Rechteck 63"/>
          <p:cNvSpPr/>
          <p:nvPr/>
        </p:nvSpPr>
        <p:spPr>
          <a:xfrm>
            <a:off x="1763688" y="2708920"/>
            <a:ext cx="144016" cy="144016"/>
          </a:xfrm>
          <a:prstGeom prst="rect">
            <a:avLst/>
          </a:prstGeom>
          <a:solidFill>
            <a:srgbClr val="3399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65" name="Rechteck 64"/>
          <p:cNvSpPr/>
          <p:nvPr/>
        </p:nvSpPr>
        <p:spPr>
          <a:xfrm>
            <a:off x="5940152" y="2420888"/>
            <a:ext cx="144016" cy="1440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66" name="Rechteck 65"/>
          <p:cNvSpPr/>
          <p:nvPr/>
        </p:nvSpPr>
        <p:spPr>
          <a:xfrm>
            <a:off x="5940152" y="2708920"/>
            <a:ext cx="144016" cy="144016"/>
          </a:xfrm>
          <a:prstGeom prst="rect">
            <a:avLst/>
          </a:prstGeom>
          <a:solidFill>
            <a:srgbClr val="3399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67" name="Textfeld 66"/>
          <p:cNvSpPr txBox="1"/>
          <p:nvPr/>
        </p:nvSpPr>
        <p:spPr>
          <a:xfrm>
            <a:off x="0" y="5754742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smtClean="0">
                <a:sym typeface="Wingdings"/>
              </a:rPr>
              <a:t>     </a:t>
            </a:r>
            <a:r>
              <a:rPr lang="de-DE" sz="1600" smtClean="0"/>
              <a:t>Kollaboration        Offene Bildungspraxis       Spiel/Simulation       Personalisierung       Selbststudium</a:t>
            </a:r>
            <a:endParaRPr lang="de-DE" sz="1600"/>
          </a:p>
        </p:txBody>
      </p:sp>
      <p:sp>
        <p:nvSpPr>
          <p:cNvPr id="68" name="Rechteck 67"/>
          <p:cNvSpPr/>
          <p:nvPr/>
        </p:nvSpPr>
        <p:spPr>
          <a:xfrm>
            <a:off x="395536" y="5877272"/>
            <a:ext cx="144016" cy="144016"/>
          </a:xfrm>
          <a:prstGeom prst="rect">
            <a:avLst/>
          </a:prstGeom>
          <a:solidFill>
            <a:srgbClr val="3399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69" name="Rechteck 68"/>
          <p:cNvSpPr/>
          <p:nvPr/>
        </p:nvSpPr>
        <p:spPr>
          <a:xfrm>
            <a:off x="1835696" y="5877272"/>
            <a:ext cx="144016" cy="144016"/>
          </a:xfrm>
          <a:prstGeom prst="rect">
            <a:avLst/>
          </a:prstGeom>
          <a:solidFill>
            <a:srgbClr val="3399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70" name="Rechteck 69"/>
          <p:cNvSpPr/>
          <p:nvPr/>
        </p:nvSpPr>
        <p:spPr>
          <a:xfrm>
            <a:off x="3995936" y="5877272"/>
            <a:ext cx="144016" cy="14401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71" name="Rechteck 70"/>
          <p:cNvSpPr/>
          <p:nvPr/>
        </p:nvSpPr>
        <p:spPr>
          <a:xfrm>
            <a:off x="5652120" y="5877272"/>
            <a:ext cx="144016" cy="14401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72" name="Rechteck 71"/>
          <p:cNvSpPr/>
          <p:nvPr/>
        </p:nvSpPr>
        <p:spPr>
          <a:xfrm>
            <a:off x="7308304" y="5877272"/>
            <a:ext cx="144016" cy="144016"/>
          </a:xfrm>
          <a:prstGeom prst="rect">
            <a:avLst/>
          </a:prstGeom>
          <a:solidFill>
            <a:srgbClr val="3399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76" name="Textfeld 75"/>
          <p:cNvSpPr txBox="1"/>
          <p:nvPr/>
        </p:nvSpPr>
        <p:spPr>
          <a:xfrm>
            <a:off x="1474731" y="3140968"/>
            <a:ext cx="2176814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digitale</a:t>
            </a:r>
            <a:r>
              <a:rPr lang="en-US" sz="1400" dirty="0" smtClean="0"/>
              <a:t> </a:t>
            </a:r>
            <a:r>
              <a:rPr lang="en-US" sz="1400" dirty="0" err="1" smtClean="0"/>
              <a:t>Texte</a:t>
            </a:r>
            <a:endParaRPr lang="de-DE" sz="1400" dirty="0" smtClean="0"/>
          </a:p>
          <a:p>
            <a:r>
              <a:rPr lang="en-US" sz="1400" dirty="0" err="1" smtClean="0"/>
              <a:t>digitale</a:t>
            </a:r>
            <a:r>
              <a:rPr lang="en-US" sz="1400" dirty="0" smtClean="0"/>
              <a:t> </a:t>
            </a:r>
            <a:r>
              <a:rPr lang="en-US" sz="1400" dirty="0" err="1" smtClean="0"/>
              <a:t>Skripte</a:t>
            </a:r>
            <a:endParaRPr lang="de-DE" sz="1400" dirty="0" smtClean="0"/>
          </a:p>
          <a:p>
            <a:r>
              <a:rPr lang="en-US" sz="1400" dirty="0" err="1" smtClean="0"/>
              <a:t>Vorlesungsaufzeichnungen</a:t>
            </a:r>
            <a:r>
              <a:rPr lang="en-US" sz="1400" dirty="0" smtClean="0"/>
              <a:t> </a:t>
            </a:r>
            <a:endParaRPr lang="de-DE" sz="1400" dirty="0" smtClean="0"/>
          </a:p>
          <a:p>
            <a:r>
              <a:rPr lang="en-US" sz="1400" dirty="0" smtClean="0"/>
              <a:t>E-Lectures</a:t>
            </a:r>
            <a:endParaRPr lang="de-DE" sz="1400" dirty="0" smtClean="0"/>
          </a:p>
          <a:p>
            <a:r>
              <a:rPr lang="en-US" sz="1400" dirty="0" smtClean="0"/>
              <a:t>Micro-E-Lectures</a:t>
            </a:r>
            <a:br>
              <a:rPr lang="en-US" sz="1400" dirty="0" smtClean="0"/>
            </a:br>
            <a:r>
              <a:rPr lang="en-US" sz="1400" dirty="0" smtClean="0"/>
              <a:t>E-Book-</a:t>
            </a:r>
            <a:r>
              <a:rPr lang="en-US" sz="1400" dirty="0" err="1" smtClean="0"/>
              <a:t>Formate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>Web-Conferencing</a:t>
            </a:r>
            <a:endParaRPr lang="de-DE" sz="1400" dirty="0" smtClean="0"/>
          </a:p>
          <a:p>
            <a:r>
              <a:rPr lang="en-US" sz="1400" dirty="0" err="1" smtClean="0"/>
              <a:t>digitale</a:t>
            </a:r>
            <a:r>
              <a:rPr lang="en-US" sz="1400" dirty="0" smtClean="0"/>
              <a:t> </a:t>
            </a:r>
            <a:r>
              <a:rPr lang="en-US" sz="1400" dirty="0" err="1" smtClean="0"/>
              <a:t>Quizze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>adaptive </a:t>
            </a:r>
            <a:r>
              <a:rPr lang="en-US" sz="1400" dirty="0" err="1" smtClean="0"/>
              <a:t>Elemente</a:t>
            </a:r>
            <a:endParaRPr lang="de-DE" sz="1400" dirty="0"/>
          </a:p>
        </p:txBody>
      </p:sp>
      <p:sp>
        <p:nvSpPr>
          <p:cNvPr id="77" name="Rechteck 76"/>
          <p:cNvSpPr/>
          <p:nvPr/>
        </p:nvSpPr>
        <p:spPr>
          <a:xfrm>
            <a:off x="1331640" y="3212976"/>
            <a:ext cx="144016" cy="144016"/>
          </a:xfrm>
          <a:prstGeom prst="rect">
            <a:avLst/>
          </a:prstGeom>
          <a:solidFill>
            <a:srgbClr val="3399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78" name="Rechteck 77"/>
          <p:cNvSpPr/>
          <p:nvPr/>
        </p:nvSpPr>
        <p:spPr>
          <a:xfrm>
            <a:off x="1331640" y="3429000"/>
            <a:ext cx="144016" cy="1440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79" name="Rechteck 78"/>
          <p:cNvSpPr/>
          <p:nvPr/>
        </p:nvSpPr>
        <p:spPr>
          <a:xfrm>
            <a:off x="1331640" y="3645024"/>
            <a:ext cx="144016" cy="1440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80" name="Rechteck 79"/>
          <p:cNvSpPr/>
          <p:nvPr/>
        </p:nvSpPr>
        <p:spPr>
          <a:xfrm>
            <a:off x="1331640" y="3861048"/>
            <a:ext cx="144016" cy="14401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81" name="Rechteck 80"/>
          <p:cNvSpPr/>
          <p:nvPr/>
        </p:nvSpPr>
        <p:spPr>
          <a:xfrm>
            <a:off x="1331640" y="4077072"/>
            <a:ext cx="144016" cy="144016"/>
          </a:xfrm>
          <a:prstGeom prst="rect">
            <a:avLst/>
          </a:prstGeom>
          <a:solidFill>
            <a:srgbClr val="3399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82" name="Rechteck 81"/>
          <p:cNvSpPr/>
          <p:nvPr/>
        </p:nvSpPr>
        <p:spPr>
          <a:xfrm>
            <a:off x="1331640" y="4293096"/>
            <a:ext cx="144016" cy="1440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83" name="Rechteck 82"/>
          <p:cNvSpPr/>
          <p:nvPr/>
        </p:nvSpPr>
        <p:spPr>
          <a:xfrm>
            <a:off x="1331640" y="4509120"/>
            <a:ext cx="144016" cy="1440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84" name="Rechteck 83"/>
          <p:cNvSpPr/>
          <p:nvPr/>
        </p:nvSpPr>
        <p:spPr>
          <a:xfrm>
            <a:off x="1331640" y="4725144"/>
            <a:ext cx="144016" cy="14401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85" name="Rechteck 84"/>
          <p:cNvSpPr/>
          <p:nvPr/>
        </p:nvSpPr>
        <p:spPr>
          <a:xfrm>
            <a:off x="1331640" y="4941168"/>
            <a:ext cx="144016" cy="1440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cxnSp>
        <p:nvCxnSpPr>
          <p:cNvPr id="87" name="Gerade Verbindung 86"/>
          <p:cNvCxnSpPr/>
          <p:nvPr/>
        </p:nvCxnSpPr>
        <p:spPr>
          <a:xfrm>
            <a:off x="179512" y="4356248"/>
            <a:ext cx="576064" cy="0"/>
          </a:xfrm>
          <a:prstGeom prst="line">
            <a:avLst/>
          </a:prstGeom>
          <a:ln w="57150">
            <a:solidFill>
              <a:srgbClr val="3399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feld 74"/>
          <p:cNvSpPr txBox="1"/>
          <p:nvPr/>
        </p:nvSpPr>
        <p:spPr>
          <a:xfrm>
            <a:off x="323528" y="1052737"/>
            <a:ext cx="301686" cy="369332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mtClean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89" name="Textfeld 88"/>
          <p:cNvSpPr txBox="1"/>
          <p:nvPr/>
        </p:nvSpPr>
        <p:spPr>
          <a:xfrm>
            <a:off x="323528" y="2411596"/>
            <a:ext cx="301686" cy="369332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de-DE" smtClean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90" name="Textfeld 89"/>
          <p:cNvSpPr txBox="1"/>
          <p:nvPr/>
        </p:nvSpPr>
        <p:spPr>
          <a:xfrm>
            <a:off x="323528" y="3779748"/>
            <a:ext cx="301686" cy="369332"/>
          </a:xfrm>
          <a:prstGeom prst="rect">
            <a:avLst/>
          </a:prstGeom>
          <a:solidFill>
            <a:srgbClr val="339933"/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de-DE" smtClean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91" name="Textfeld 90"/>
          <p:cNvSpPr txBox="1"/>
          <p:nvPr/>
        </p:nvSpPr>
        <p:spPr>
          <a:xfrm>
            <a:off x="323528" y="4149080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mtClean="0">
                <a:solidFill>
                  <a:schemeClr val="bg1"/>
                </a:solidFill>
              </a:rPr>
              <a:t>x</a:t>
            </a:r>
            <a:endParaRPr lang="de-DE">
              <a:solidFill>
                <a:schemeClr val="bg1"/>
              </a:solidFill>
            </a:endParaRPr>
          </a:p>
        </p:txBody>
      </p:sp>
      <p:sp>
        <p:nvSpPr>
          <p:cNvPr id="92" name="Rechteck 91"/>
          <p:cNvSpPr/>
          <p:nvPr/>
        </p:nvSpPr>
        <p:spPr>
          <a:xfrm>
            <a:off x="395536" y="4284240"/>
            <a:ext cx="126480" cy="144016"/>
          </a:xfrm>
          <a:prstGeom prst="rect">
            <a:avLst/>
          </a:pr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86" name="Grafik 85" descr="mooi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6222910"/>
            <a:ext cx="1512168" cy="518458"/>
          </a:xfrm>
          <a:prstGeom prst="rect">
            <a:avLst/>
          </a:prstGeom>
        </p:spPr>
      </p:pic>
      <p:pic>
        <p:nvPicPr>
          <p:cNvPr id="93" name="Grafik 92" descr="screenshots_deu4arabvids_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75656" y="995485"/>
            <a:ext cx="2232248" cy="1281387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4" name="Grafik 93" descr="title_alphabet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24128" y="980728"/>
            <a:ext cx="2232248" cy="1292198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5" name="Textfeld 94"/>
          <p:cNvSpPr txBox="1"/>
          <p:nvPr/>
        </p:nvSpPr>
        <p:spPr>
          <a:xfrm>
            <a:off x="3375921" y="6259378"/>
            <a:ext cx="202812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mtClean="0">
                <a:latin typeface="Georgia" pitchFamily="18" charset="0"/>
              </a:rPr>
              <a:t>1.964 </a:t>
            </a:r>
            <a:r>
              <a:rPr lang="de-DE" smtClean="0">
                <a:latin typeface="Georgia" pitchFamily="18" charset="0"/>
              </a:rPr>
              <a:t>Participants</a:t>
            </a:r>
            <a:br>
              <a:rPr lang="de-DE" smtClean="0">
                <a:latin typeface="Georgia" pitchFamily="18" charset="0"/>
              </a:rPr>
            </a:br>
            <a:r>
              <a:rPr lang="de-DE" sz="1200" smtClean="0">
                <a:latin typeface="Georgia" pitchFamily="18" charset="0"/>
              </a:rPr>
              <a:t>(</a:t>
            </a:r>
            <a:r>
              <a:rPr lang="de-DE" sz="1200" smtClean="0">
                <a:latin typeface="Georgia" pitchFamily="18" charset="0"/>
              </a:rPr>
              <a:t>24 </a:t>
            </a:r>
            <a:r>
              <a:rPr lang="de-DE" sz="1200" smtClean="0">
                <a:latin typeface="Georgia" pitchFamily="18" charset="0"/>
              </a:rPr>
              <a:t>Feb, </a:t>
            </a:r>
            <a:r>
              <a:rPr lang="de-DE" sz="1200" smtClean="0">
                <a:latin typeface="Georgia" pitchFamily="18" charset="0"/>
              </a:rPr>
              <a:t>3 pm</a:t>
            </a:r>
            <a:r>
              <a:rPr lang="de-DE" sz="1200" dirty="0" smtClean="0">
                <a:latin typeface="Georgia" pitchFamily="18" charset="0"/>
              </a:rPr>
              <a:t>)</a:t>
            </a:r>
            <a:endParaRPr lang="de-DE" sz="1200" dirty="0">
              <a:latin typeface="Georgia" pitchFamily="18" charset="0"/>
            </a:endParaRPr>
          </a:p>
        </p:txBody>
      </p:sp>
      <p:pic>
        <p:nvPicPr>
          <p:cNvPr id="97" name="Grafik 96" descr="vlc_logo_full_4c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859733" y="6309320"/>
            <a:ext cx="1888731" cy="360040"/>
          </a:xfrm>
          <a:prstGeom prst="rect">
            <a:avLst/>
          </a:prstGeom>
        </p:spPr>
      </p:pic>
      <p:cxnSp>
        <p:nvCxnSpPr>
          <p:cNvPr id="98" name="Gerade Verbindung 97"/>
          <p:cNvCxnSpPr/>
          <p:nvPr/>
        </p:nvCxnSpPr>
        <p:spPr>
          <a:xfrm>
            <a:off x="0" y="6237312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HFD">
      <a:dk1>
        <a:sysClr val="windowText" lastClr="000000"/>
      </a:dk1>
      <a:lt1>
        <a:sysClr val="window" lastClr="FFFFFF"/>
      </a:lt1>
      <a:dk2>
        <a:srgbClr val="004F87"/>
      </a:dk2>
      <a:lt2>
        <a:srgbClr val="EAEAEA"/>
      </a:lt2>
      <a:accent1>
        <a:srgbClr val="00A3D4"/>
      </a:accent1>
      <a:accent2>
        <a:srgbClr val="004F87"/>
      </a:accent2>
      <a:accent3>
        <a:srgbClr val="686868"/>
      </a:accent3>
      <a:accent4>
        <a:srgbClr val="B4B4B4"/>
      </a:accent4>
      <a:accent5>
        <a:srgbClr val="000000"/>
      </a:accent5>
      <a:accent6>
        <a:srgbClr val="EAEAEA"/>
      </a:accent6>
      <a:hlink>
        <a:srgbClr val="00A3D4"/>
      </a:hlink>
      <a:folHlink>
        <a:srgbClr val="818181"/>
      </a:folHlink>
    </a:clrScheme>
    <a:fontScheme name="HFD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217</Words>
  <Application>Microsoft Office PowerPoint</Application>
  <PresentationFormat>Bildschirmpräsentation (4:3)</PresentationFormat>
  <Paragraphs>102</Paragraphs>
  <Slides>10</Slides>
  <Notes>2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1" baseType="lpstr">
      <vt:lpstr>Larissa</vt:lpstr>
      <vt:lpstr>Folie 1</vt:lpstr>
      <vt:lpstr>Folie 2</vt:lpstr>
      <vt:lpstr>Folie 3</vt:lpstr>
      <vt:lpstr>Folie 4</vt:lpstr>
      <vt:lpstr>Folie 5</vt:lpstr>
      <vt:lpstr>Folie 6</vt:lpstr>
      <vt:lpstr>Folie 7</vt:lpstr>
      <vt:lpstr>Folie 8</vt:lpstr>
      <vt:lpstr>Folie 9</vt:lpstr>
      <vt:lpstr>Folie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Atelier Hauer und Dörfler</dc:creator>
  <cp:lastModifiedBy>jh</cp:lastModifiedBy>
  <cp:revision>328</cp:revision>
  <dcterms:created xsi:type="dcterms:W3CDTF">2014-05-14T10:29:30Z</dcterms:created>
  <dcterms:modified xsi:type="dcterms:W3CDTF">2016-02-25T15:18:58Z</dcterms:modified>
</cp:coreProperties>
</file>