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handoutMasterIdLst>
    <p:handoutMasterId r:id="rId25"/>
  </p:handoutMasterIdLst>
  <p:sldIdLst>
    <p:sldId id="280" r:id="rId3"/>
    <p:sldId id="365" r:id="rId4"/>
    <p:sldId id="362" r:id="rId5"/>
    <p:sldId id="364" r:id="rId6"/>
    <p:sldId id="294" r:id="rId7"/>
    <p:sldId id="370" r:id="rId8"/>
    <p:sldId id="332" r:id="rId9"/>
    <p:sldId id="333" r:id="rId10"/>
    <p:sldId id="334" r:id="rId11"/>
    <p:sldId id="335" r:id="rId12"/>
    <p:sldId id="337" r:id="rId13"/>
    <p:sldId id="336" r:id="rId14"/>
    <p:sldId id="338" r:id="rId15"/>
    <p:sldId id="339" r:id="rId16"/>
    <p:sldId id="340" r:id="rId17"/>
    <p:sldId id="368" r:id="rId18"/>
    <p:sldId id="367" r:id="rId19"/>
    <p:sldId id="306" r:id="rId20"/>
    <p:sldId id="366" r:id="rId21"/>
    <p:sldId id="369" r:id="rId22"/>
    <p:sldId id="298" r:id="rId23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ra Newrly" initials="P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636"/>
    <a:srgbClr val="C4BD97"/>
    <a:srgbClr val="8EB4E3"/>
    <a:srgbClr val="A6A6A6"/>
    <a:srgbClr val="61AB61"/>
    <a:srgbClr val="40B1CC"/>
    <a:srgbClr val="B7578E"/>
    <a:srgbClr val="95B3D7"/>
    <a:srgbClr val="376092"/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9" autoAdjust="0"/>
    <p:restoredTop sz="94793" autoAdjust="0"/>
  </p:normalViewPr>
  <p:slideViewPr>
    <p:cSldViewPr>
      <p:cViewPr>
        <p:scale>
          <a:sx n="100" d="100"/>
          <a:sy n="100" d="100"/>
        </p:scale>
        <p:origin x="-50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68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9A25B-3391-4724-BD61-C8005B520713}" type="datetimeFigureOut">
              <a:rPr lang="de-DE" smtClean="0"/>
              <a:t>03.03.2016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81241-6504-4F27-A818-6925E8EE42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984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1576FBA2-59CA-4F28-AFAC-FDB54531ABCA}" type="datetimeFigureOut">
              <a:rPr lang="de-DE" smtClean="0"/>
              <a:t>03.03.2016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B38C4AC8-1CB2-4505-A1EA-56F302A6DE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888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C4AC8-1CB2-4505-A1EA-56F302A6DE85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1483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C4AC8-1CB2-4505-A1EA-56F302A6DE8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423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C4AC8-1CB2-4505-A1EA-56F302A6DE8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423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C4AC8-1CB2-4505-A1EA-56F302A6DE8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423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C4AC8-1CB2-4505-A1EA-56F302A6DE8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423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C4AC8-1CB2-4505-A1EA-56F302A6DE8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423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C4AC8-1CB2-4505-A1EA-56F302A6DE85}" type="slidenum">
              <a:rPr lang="de-DE" smtClean="0">
                <a:solidFill>
                  <a:prstClr val="black"/>
                </a:solidFill>
              </a:rPr>
              <a:pPr/>
              <a:t>16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23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C4AC8-1CB2-4505-A1EA-56F302A6DE8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483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C4AC8-1CB2-4505-A1EA-56F302A6DE8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423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C4AC8-1CB2-4505-A1EA-56F302A6DE8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483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C4AC8-1CB2-4505-A1EA-56F302A6DE8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645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C4AC8-1CB2-4505-A1EA-56F302A6DE8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483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C4AC8-1CB2-4505-A1EA-56F302A6DE8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483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C4AC8-1CB2-4505-A1EA-56F302A6DE85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1483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C4AC8-1CB2-4505-A1EA-56F302A6DE8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483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C4AC8-1CB2-4505-A1EA-56F302A6DE8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423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C4AC8-1CB2-4505-A1EA-56F302A6DE8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423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C4AC8-1CB2-4505-A1EA-56F302A6DE8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423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C4AC8-1CB2-4505-A1EA-56F302A6DE8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42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 descr="P:\DR\DR051-DR100\DR093A\1 Management\4 Work Packages\Dissemination\Logos\OERup logo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6093296"/>
            <a:ext cx="910177" cy="652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432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2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51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 descr="P:\DR\DR051-DR100\DR093A\1 Management\4 Work Packages\Dissemination\Logos\OERup logo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463" y="6017116"/>
            <a:ext cx="1067110" cy="764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091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48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34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595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38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36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12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0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58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5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72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4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03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7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9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9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8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94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7B901-6FE6-4E09-AFCE-2728F24158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65023-0443-4C71-B939-23B03F546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2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94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7B901-6FE6-4E09-AFCE-2728F24158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65023-0443-4C71-B939-23B03F546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1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://www.businessmodelgeneration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://www.businessmodelgeneration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://www.businessmodelgeneration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://www.businessmodelgeneration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://www.businessmodelgeneration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5" Type="http://schemas.openxmlformats.org/officeDocument/2006/relationships/hyperlink" Target="http://www.businessmodelgeneration.com/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ategyzer.com/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2.png@01D02AA4.71D8A150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creativecommons.org/licenses/by-sa/4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www.oerup.eu/" TargetMode="External"/><Relationship Id="rId7" Type="http://schemas.openxmlformats.org/officeDocument/2006/relationships/hyperlink" Target="https://plus.google.com/u/0/109657783691065329857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hyperlink" Target="https://creativecommons.org/licenses/by/4.0/deed.de" TargetMode="External"/><Relationship Id="rId4" Type="http://schemas.openxmlformats.org/officeDocument/2006/relationships/image" Target="../media/image24.png"/><Relationship Id="rId9" Type="http://schemas.openxmlformats.org/officeDocument/2006/relationships/hyperlink" Target="mailto:kreitlein@mfg.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" TargetMode="External"/><Relationship Id="rId5" Type="http://schemas.openxmlformats.org/officeDocument/2006/relationships/hyperlink" Target="http://www.businessmodelgeneration.com/downloads/business_model_canvas_poster.pdf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cid:image002.png@01D02AA4.71D8A15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hyperlink" Target="http://www.strategyzer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://www.businessmodelgeneration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://www.businessmodelgeneration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://www.businessmodelgeneratio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99_OERup!\02_Arbeitsordner\dissemination\OER Festival\Bilder\bricks-459299_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31"/>
          <a:stretch/>
        </p:blipFill>
        <p:spPr bwMode="auto">
          <a:xfrm>
            <a:off x="-8063" y="0"/>
            <a:ext cx="918051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467544" y="548680"/>
            <a:ext cx="8280920" cy="5904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657757" y="980728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dirty="0">
                <a:latin typeface="Candara" panose="020E0502030303020204" pitchFamily="34" charset="0"/>
              </a:rPr>
              <a:t>Der OER Projekt </a:t>
            </a:r>
            <a:r>
              <a:rPr lang="de-DE" sz="4000" dirty="0" err="1">
                <a:latin typeface="Candara" panose="020E0502030303020204" pitchFamily="34" charset="0"/>
              </a:rPr>
              <a:t>Canvas</a:t>
            </a:r>
            <a:r>
              <a:rPr lang="de-DE" sz="4000" dirty="0">
                <a:latin typeface="Candara" panose="020E0502030303020204" pitchFamily="34" charset="0"/>
              </a:rPr>
              <a:t> – Projektentwicklung </a:t>
            </a:r>
            <a:r>
              <a:rPr lang="de-DE" sz="4000" dirty="0" smtClean="0">
                <a:latin typeface="Candara" panose="020E0502030303020204" pitchFamily="34" charset="0"/>
              </a:rPr>
              <a:t>leicht gemacht</a:t>
            </a:r>
          </a:p>
          <a:p>
            <a:r>
              <a:rPr lang="de-DE" sz="2400" dirty="0" smtClean="0">
                <a:latin typeface="Candara" panose="020E0502030303020204" pitchFamily="34" charset="0"/>
              </a:rPr>
              <a:t>Ines Kreitlein</a:t>
            </a:r>
          </a:p>
          <a:p>
            <a:r>
              <a:rPr lang="de-DE" sz="2400" dirty="0" smtClean="0">
                <a:latin typeface="Candara" panose="020E0502030303020204" pitchFamily="34" charset="0"/>
              </a:rPr>
              <a:t>01.03.2016</a:t>
            </a:r>
            <a:endParaRPr lang="de-DE" sz="2400" dirty="0" smtClean="0">
              <a:latin typeface="Candara" panose="020E0502030303020204" pitchFamily="34" charset="0"/>
            </a:endParaRPr>
          </a:p>
        </p:txBody>
      </p:sp>
      <p:pic>
        <p:nvPicPr>
          <p:cNvPr id="8" name="Picture 8" descr="eu_flag_co_funded_pos_[rgb]_righ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5733256"/>
            <a:ext cx="2016224" cy="575917"/>
          </a:xfrm>
          <a:prstGeom prst="rect">
            <a:avLst/>
          </a:prstGeom>
        </p:spPr>
      </p:pic>
      <p:pic>
        <p:nvPicPr>
          <p:cNvPr id="3075" name="Picture 3" descr="M:\99_OERup!\05_Werkzeuge\OERup logo 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822" y="5589239"/>
            <a:ext cx="1004634" cy="7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2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532" y="44624"/>
            <a:ext cx="8496944" cy="1224136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Beziehung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zur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Fokusgruppe</a:t>
            </a:r>
            <a:endParaRPr lang="en-GB" sz="40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1171600"/>
            <a:ext cx="8060432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en-GB" sz="2400" b="1" dirty="0">
              <a:solidFill>
                <a:schemeClr val="accent1">
                  <a:lumMod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48478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16" name="Rectangle 8"/>
          <p:cNvSpPr/>
          <p:nvPr/>
        </p:nvSpPr>
        <p:spPr>
          <a:xfrm>
            <a:off x="467544" y="1052736"/>
            <a:ext cx="828092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7638"/>
          <a:stretch/>
        </p:blipFill>
        <p:spPr bwMode="auto">
          <a:xfrm>
            <a:off x="2339752" y="1584757"/>
            <a:ext cx="6508849" cy="381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395536" y="191683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b="1" dirty="0">
                <a:solidFill>
                  <a:srgbClr val="404040"/>
                </a:solidFill>
                <a:latin typeface="Candara" panose="020E0502030303020204" pitchFamily="34" charset="0"/>
              </a:rPr>
              <a:t>Welcher Art von Beziehung erwartet jede unserer Fokusgruppen von uns?</a:t>
            </a:r>
          </a:p>
          <a:p>
            <a:r>
              <a:rPr lang="de-DE" sz="2000" b="1" dirty="0">
                <a:solidFill>
                  <a:srgbClr val="404040"/>
                </a:solidFill>
                <a:latin typeface="Candara" panose="020E0502030303020204" pitchFamily="34" charset="0"/>
              </a:rPr>
              <a:t>Welche haben wir eingerichtet?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467543" y="6153155"/>
            <a:ext cx="7407412" cy="307777"/>
            <a:chOff x="467543" y="6153155"/>
            <a:chExt cx="7407412" cy="307777"/>
          </a:xfrm>
        </p:grpSpPr>
        <p:sp>
          <p:nvSpPr>
            <p:cNvPr id="14" name="Rechteck 13"/>
            <p:cNvSpPr/>
            <p:nvPr/>
          </p:nvSpPr>
          <p:spPr>
            <a:xfrm>
              <a:off x="467543" y="6153155"/>
              <a:ext cx="74074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(</a:t>
              </a:r>
              <a:r>
                <a:rPr lang="en-GB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Textanlehnung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 und </a:t>
              </a:r>
              <a:r>
                <a:rPr lang="en-GB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Bild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 </a:t>
              </a:r>
              <a:r>
                <a:rPr lang="en-GB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Quelle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: 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</a:rPr>
                <a:t>Alexander </a:t>
              </a:r>
              <a:r>
                <a:rPr lang="de-DE" sz="1200" b="1" i="1" dirty="0">
                  <a:solidFill>
                    <a:schemeClr val="tx2"/>
                  </a:solidFill>
                  <a:latin typeface="Candara" panose="020E0502030303020204" pitchFamily="34" charset="0"/>
                </a:rPr>
                <a:t>Osterwalder &amp; Yves </a:t>
              </a:r>
              <a:r>
                <a:rPr lang="de-DE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</a:rPr>
                <a:t>Pigneur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</a:rPr>
                <a:t>, 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hlinkClick r:id="rId4"/>
                </a:rPr>
                <a:t>www.businessmodelgeneration.com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</a:rPr>
                <a:t>         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)</a:t>
              </a:r>
              <a:endParaRPr lang="en-GB" sz="1200" b="1" i="1" dirty="0">
                <a:solidFill>
                  <a:schemeClr val="tx2"/>
                </a:solidFill>
                <a:latin typeface="Candara" panose="020E0502030303020204" pitchFamily="34" charset="0"/>
                <a:ea typeface="Arimo" panose="020B0604020202020204" pitchFamily="34" charset="0"/>
                <a:cs typeface="Arimo" panose="020B0604020202020204" pitchFamily="34" charset="0"/>
              </a:endParaRPr>
            </a:p>
          </p:txBody>
        </p:sp>
        <p:pic>
          <p:nvPicPr>
            <p:cNvPr id="15" name="Picture 2" descr="C:\Users\kreitlein\Desktop\170px-Copyright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6949" y="6212411"/>
              <a:ext cx="189263" cy="18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788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532" y="44624"/>
            <a:ext cx="8496944" cy="1224136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Einnahme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quellen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GB" sz="40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1171600"/>
            <a:ext cx="8060432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en-GB" sz="2400" b="1" dirty="0">
              <a:solidFill>
                <a:schemeClr val="accent1">
                  <a:lumMod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48478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16" name="Rectangle 8"/>
          <p:cNvSpPr/>
          <p:nvPr/>
        </p:nvSpPr>
        <p:spPr>
          <a:xfrm>
            <a:off x="467544" y="1052736"/>
            <a:ext cx="828092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680390"/>
            <a:ext cx="6361669" cy="335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/>
          <p:cNvSpPr/>
          <p:nvPr/>
        </p:nvSpPr>
        <p:spPr>
          <a:xfrm>
            <a:off x="432048" y="168039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b="1" dirty="0">
                <a:solidFill>
                  <a:srgbClr val="404040"/>
                </a:solidFill>
                <a:latin typeface="Candara" panose="020E0502030303020204" pitchFamily="34" charset="0"/>
              </a:rPr>
              <a:t>Welche Einnahme(quellen) haben wir?</a:t>
            </a:r>
          </a:p>
          <a:p>
            <a:r>
              <a:rPr lang="de-DE" sz="2000" b="1" dirty="0">
                <a:solidFill>
                  <a:srgbClr val="404040"/>
                </a:solidFill>
                <a:latin typeface="Candara" panose="020E0502030303020204" pitchFamily="34" charset="0"/>
              </a:rPr>
              <a:t>Wie viel trägt jede Einnahmequelle </a:t>
            </a:r>
          </a:p>
          <a:p>
            <a:r>
              <a:rPr lang="de-DE" sz="2000" b="1" dirty="0">
                <a:solidFill>
                  <a:srgbClr val="404040"/>
                </a:solidFill>
                <a:latin typeface="Candara" panose="020E0502030303020204" pitchFamily="34" charset="0"/>
              </a:rPr>
              <a:t>zum Gesamtertrag bei?</a:t>
            </a:r>
          </a:p>
          <a:p>
            <a:endParaRPr lang="de-DE" sz="2000" b="1" dirty="0">
              <a:solidFill>
                <a:srgbClr val="404040"/>
              </a:solidFill>
              <a:latin typeface="Candara" panose="020E0502030303020204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467543" y="6153155"/>
            <a:ext cx="7407412" cy="307777"/>
            <a:chOff x="467543" y="6153155"/>
            <a:chExt cx="7407412" cy="307777"/>
          </a:xfrm>
        </p:grpSpPr>
        <p:sp>
          <p:nvSpPr>
            <p:cNvPr id="14" name="Rechteck 13"/>
            <p:cNvSpPr/>
            <p:nvPr/>
          </p:nvSpPr>
          <p:spPr>
            <a:xfrm>
              <a:off x="467543" y="6153155"/>
              <a:ext cx="74074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(</a:t>
              </a:r>
              <a:r>
                <a:rPr lang="en-GB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Textanlehnung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 und </a:t>
              </a:r>
              <a:r>
                <a:rPr lang="en-GB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Bild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 </a:t>
              </a:r>
              <a:r>
                <a:rPr lang="en-GB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Quelle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: 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</a:rPr>
                <a:t>Alexander </a:t>
              </a:r>
              <a:r>
                <a:rPr lang="de-DE" sz="1200" b="1" i="1" dirty="0">
                  <a:solidFill>
                    <a:schemeClr val="tx2"/>
                  </a:solidFill>
                  <a:latin typeface="Candara" panose="020E0502030303020204" pitchFamily="34" charset="0"/>
                </a:rPr>
                <a:t>Osterwalder &amp; Yves </a:t>
              </a:r>
              <a:r>
                <a:rPr lang="de-DE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</a:rPr>
                <a:t>Pigneur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</a:rPr>
                <a:t>, 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hlinkClick r:id="rId4"/>
                </a:rPr>
                <a:t>www.businessmodelgeneration.com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</a:rPr>
                <a:t>         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)</a:t>
              </a:r>
              <a:endParaRPr lang="en-GB" sz="1200" b="1" i="1" dirty="0">
                <a:solidFill>
                  <a:schemeClr val="tx2"/>
                </a:solidFill>
                <a:latin typeface="Candara" panose="020E0502030303020204" pitchFamily="34" charset="0"/>
                <a:ea typeface="Arimo" panose="020B0604020202020204" pitchFamily="34" charset="0"/>
                <a:cs typeface="Arimo" panose="020B0604020202020204" pitchFamily="34" charset="0"/>
              </a:endParaRPr>
            </a:p>
          </p:txBody>
        </p:sp>
        <p:pic>
          <p:nvPicPr>
            <p:cNvPr id="15" name="Picture 2" descr="C:\Users\kreitlein\Desktop\170px-Copyright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6949" y="6212411"/>
              <a:ext cx="189263" cy="18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049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532" y="44624"/>
            <a:ext cx="8496944" cy="1224136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Schlüsselressourcen</a:t>
            </a:r>
            <a:endParaRPr lang="en-GB" sz="40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1171600"/>
            <a:ext cx="8060432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en-GB" sz="2400" b="1" dirty="0">
              <a:solidFill>
                <a:schemeClr val="accent1">
                  <a:lumMod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48478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16" name="Rectangle 8"/>
          <p:cNvSpPr/>
          <p:nvPr/>
        </p:nvSpPr>
        <p:spPr>
          <a:xfrm>
            <a:off x="467544" y="1052736"/>
            <a:ext cx="828092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2071" y="1677175"/>
            <a:ext cx="6156393" cy="326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13"/>
          <p:cNvSpPr/>
          <p:nvPr/>
        </p:nvSpPr>
        <p:spPr>
          <a:xfrm>
            <a:off x="411584" y="1677176"/>
            <a:ext cx="488049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404040"/>
                </a:solidFill>
                <a:latin typeface="Candara" panose="020E0502030303020204" pitchFamily="34" charset="0"/>
              </a:rPr>
              <a:t>Welche Schlüsselressourcen erfordern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404040"/>
                </a:solidFill>
                <a:latin typeface="Candara" panose="020E0502030303020204" pitchFamily="34" charset="0"/>
              </a:rPr>
              <a:t>unsere Wertangebote?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404040"/>
                </a:solidFill>
                <a:latin typeface="Candara" panose="020E0502030303020204" pitchFamily="34" charset="0"/>
              </a:rPr>
              <a:t>unsere Kanäle?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404040"/>
                </a:solidFill>
                <a:latin typeface="Candara" panose="020E0502030303020204" pitchFamily="34" charset="0"/>
              </a:rPr>
              <a:t>unsere Beziehungen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404040"/>
                </a:solidFill>
                <a:latin typeface="Candara" panose="020E0502030303020204" pitchFamily="34" charset="0"/>
              </a:rPr>
              <a:t>unsere Einnahmequellen?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404040"/>
              </a:solidFill>
              <a:latin typeface="Candara" panose="020E0502030303020204" pitchFamily="34" charset="0"/>
            </a:endParaRPr>
          </a:p>
          <a:p>
            <a:endParaRPr lang="de-DE" sz="2000" b="1" dirty="0">
              <a:solidFill>
                <a:srgbClr val="404040"/>
              </a:solidFill>
              <a:latin typeface="Candara" panose="020E0502030303020204" pitchFamily="34" charset="0"/>
            </a:endParaRPr>
          </a:p>
          <a:p>
            <a:endParaRPr lang="de-DE" sz="2000" b="1" dirty="0">
              <a:solidFill>
                <a:srgbClr val="404040"/>
              </a:solidFill>
              <a:latin typeface="Candara" panose="020E0502030303020204" pitchFamily="34" charset="0"/>
            </a:endParaRPr>
          </a:p>
          <a:p>
            <a:endParaRPr lang="de-DE" sz="2000" b="1" dirty="0">
              <a:solidFill>
                <a:srgbClr val="404040"/>
              </a:solidFill>
              <a:latin typeface="Candara" panose="020E0502030303020204" pitchFamily="34" charset="0"/>
            </a:endParaRPr>
          </a:p>
          <a:p>
            <a:endParaRPr lang="de-DE" sz="2000" b="1" dirty="0">
              <a:solidFill>
                <a:srgbClr val="404040"/>
              </a:solidFill>
              <a:latin typeface="Candara" panose="020E0502030303020204" pitchFamily="34" charset="0"/>
            </a:endParaRPr>
          </a:p>
          <a:p>
            <a:endParaRPr lang="de-DE" sz="2000" b="1" dirty="0">
              <a:solidFill>
                <a:srgbClr val="404040"/>
              </a:solidFill>
              <a:latin typeface="Candara" panose="020E0502030303020204" pitchFamily="34" charset="0"/>
            </a:endParaRPr>
          </a:p>
          <a:p>
            <a:endParaRPr lang="de-DE" sz="2000" b="1" dirty="0">
              <a:solidFill>
                <a:srgbClr val="404040"/>
              </a:solidFill>
              <a:latin typeface="Candara" panose="020E0502030303020204" pitchFamily="34" charset="0"/>
            </a:endParaRPr>
          </a:p>
          <a:p>
            <a:endParaRPr lang="de-DE" sz="2000" b="1" dirty="0">
              <a:solidFill>
                <a:srgbClr val="404040"/>
              </a:solidFill>
              <a:latin typeface="Candara" panose="020E0502030303020204" pitchFamily="34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467543" y="6153155"/>
            <a:ext cx="7407412" cy="307777"/>
            <a:chOff x="467543" y="6153155"/>
            <a:chExt cx="7407412" cy="307777"/>
          </a:xfrm>
        </p:grpSpPr>
        <p:sp>
          <p:nvSpPr>
            <p:cNvPr id="13" name="Rechteck 12"/>
            <p:cNvSpPr/>
            <p:nvPr/>
          </p:nvSpPr>
          <p:spPr>
            <a:xfrm>
              <a:off x="467543" y="6153155"/>
              <a:ext cx="74074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(</a:t>
              </a:r>
              <a:r>
                <a:rPr lang="en-GB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Textanlehnung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 und </a:t>
              </a:r>
              <a:r>
                <a:rPr lang="en-GB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Bild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 </a:t>
              </a:r>
              <a:r>
                <a:rPr lang="en-GB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Quelle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: 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</a:rPr>
                <a:t>Alexander </a:t>
              </a:r>
              <a:r>
                <a:rPr lang="de-DE" sz="1200" b="1" i="1" dirty="0">
                  <a:solidFill>
                    <a:schemeClr val="tx2"/>
                  </a:solidFill>
                  <a:latin typeface="Candara" panose="020E0502030303020204" pitchFamily="34" charset="0"/>
                </a:rPr>
                <a:t>Osterwalder &amp; Yves </a:t>
              </a:r>
              <a:r>
                <a:rPr lang="de-DE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</a:rPr>
                <a:t>Pigneur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</a:rPr>
                <a:t>, 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hlinkClick r:id="rId4"/>
                </a:rPr>
                <a:t>www.businessmodelgeneration.com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</a:rPr>
                <a:t>         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)</a:t>
              </a:r>
              <a:endParaRPr lang="en-GB" sz="1200" b="1" i="1" dirty="0">
                <a:solidFill>
                  <a:schemeClr val="tx2"/>
                </a:solidFill>
                <a:latin typeface="Candara" panose="020E0502030303020204" pitchFamily="34" charset="0"/>
                <a:ea typeface="Arimo" panose="020B0604020202020204" pitchFamily="34" charset="0"/>
                <a:cs typeface="Arimo" panose="020B0604020202020204" pitchFamily="34" charset="0"/>
              </a:endParaRPr>
            </a:p>
          </p:txBody>
        </p:sp>
        <p:pic>
          <p:nvPicPr>
            <p:cNvPr id="15" name="Picture 2" descr="C:\Users\kreitlein\Desktop\170px-Copyright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6949" y="6212411"/>
              <a:ext cx="189263" cy="18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811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532" y="44624"/>
            <a:ext cx="8496944" cy="1224136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Schlüsselaktivitäten</a:t>
            </a:r>
            <a:endParaRPr lang="en-GB" sz="40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1171600"/>
            <a:ext cx="8060432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en-GB" sz="2400" b="1" dirty="0">
              <a:solidFill>
                <a:schemeClr val="accent1">
                  <a:lumMod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6" name="Rectangle 8"/>
          <p:cNvSpPr/>
          <p:nvPr/>
        </p:nvSpPr>
        <p:spPr>
          <a:xfrm>
            <a:off x="467544" y="1052736"/>
            <a:ext cx="828092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1" y="1674673"/>
            <a:ext cx="5832648" cy="312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363563" y="176514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b="1" dirty="0">
                <a:solidFill>
                  <a:srgbClr val="404040"/>
                </a:solidFill>
                <a:latin typeface="Candara" panose="020E0502030303020204" pitchFamily="34" charset="0"/>
              </a:rPr>
              <a:t>Welche Schlüsselaktivitäten erfordern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404040"/>
                </a:solidFill>
                <a:latin typeface="Candara" panose="020E0502030303020204" pitchFamily="34" charset="0"/>
              </a:rPr>
              <a:t>unsere Wertangebote?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404040"/>
                </a:solidFill>
                <a:latin typeface="Candara" panose="020E0502030303020204" pitchFamily="34" charset="0"/>
              </a:rPr>
              <a:t>unsere Kanäle?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404040"/>
                </a:solidFill>
                <a:latin typeface="Candara" panose="020E0502030303020204" pitchFamily="34" charset="0"/>
              </a:rPr>
              <a:t>unsere Beziehungen?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404040"/>
                </a:solidFill>
                <a:latin typeface="Candara" panose="020E0502030303020204" pitchFamily="34" charset="0"/>
              </a:rPr>
              <a:t>unsere Einnahmequellen?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467543" y="6153155"/>
            <a:ext cx="7407412" cy="307777"/>
            <a:chOff x="467543" y="6153155"/>
            <a:chExt cx="7407412" cy="307777"/>
          </a:xfrm>
        </p:grpSpPr>
        <p:sp>
          <p:nvSpPr>
            <p:cNvPr id="14" name="Rechteck 13"/>
            <p:cNvSpPr/>
            <p:nvPr/>
          </p:nvSpPr>
          <p:spPr>
            <a:xfrm>
              <a:off x="467543" y="6153155"/>
              <a:ext cx="74074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(</a:t>
              </a:r>
              <a:r>
                <a:rPr lang="en-GB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Textanlehnung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 und </a:t>
              </a:r>
              <a:r>
                <a:rPr lang="en-GB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Bild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 </a:t>
              </a:r>
              <a:r>
                <a:rPr lang="en-GB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Quelle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: 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</a:rPr>
                <a:t>Alexander </a:t>
              </a:r>
              <a:r>
                <a:rPr lang="de-DE" sz="1200" b="1" i="1" dirty="0">
                  <a:solidFill>
                    <a:schemeClr val="tx2"/>
                  </a:solidFill>
                  <a:latin typeface="Candara" panose="020E0502030303020204" pitchFamily="34" charset="0"/>
                </a:rPr>
                <a:t>Osterwalder &amp; Yves </a:t>
              </a:r>
              <a:r>
                <a:rPr lang="de-DE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</a:rPr>
                <a:t>Pigneur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</a:rPr>
                <a:t>, 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hlinkClick r:id="rId4"/>
                </a:rPr>
                <a:t>www.businessmodelgeneration.com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</a:rPr>
                <a:t>         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)</a:t>
              </a:r>
              <a:endParaRPr lang="en-GB" sz="1200" b="1" i="1" dirty="0">
                <a:solidFill>
                  <a:schemeClr val="tx2"/>
                </a:solidFill>
                <a:latin typeface="Candara" panose="020E0502030303020204" pitchFamily="34" charset="0"/>
                <a:ea typeface="Arimo" panose="020B0604020202020204" pitchFamily="34" charset="0"/>
                <a:cs typeface="Arimo" panose="020B0604020202020204" pitchFamily="34" charset="0"/>
              </a:endParaRPr>
            </a:p>
          </p:txBody>
        </p:sp>
        <p:pic>
          <p:nvPicPr>
            <p:cNvPr id="15" name="Picture 2" descr="C:\Users\kreitlein\Desktop\170px-Copyright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6949" y="6212411"/>
              <a:ext cx="189263" cy="18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064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532" y="44624"/>
            <a:ext cx="8496944" cy="1224136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Schlüsselpartner</a:t>
            </a:r>
            <a:endParaRPr lang="en-GB" sz="40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1171600"/>
            <a:ext cx="8060432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en-GB" sz="2400" b="1" dirty="0">
              <a:solidFill>
                <a:schemeClr val="accent1">
                  <a:lumMod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6" name="Rectangle 8"/>
          <p:cNvSpPr/>
          <p:nvPr/>
        </p:nvSpPr>
        <p:spPr>
          <a:xfrm>
            <a:off x="467544" y="1052736"/>
            <a:ext cx="828092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10" name="Picture 3" descr="C:\Users\pausanio_user\Desktop\Schluesselpartnerschaft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9210"/>
            <a:ext cx="6420261" cy="351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467544" y="1725060"/>
            <a:ext cx="7200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404040"/>
                </a:solidFill>
                <a:latin typeface="Candara" panose="020E0502030303020204" pitchFamily="34" charset="0"/>
              </a:rPr>
              <a:t>Wer sind unsere </a:t>
            </a:r>
            <a:r>
              <a:rPr lang="de-DE" sz="2000" b="1" dirty="0" smtClean="0">
                <a:solidFill>
                  <a:srgbClr val="404040"/>
                </a:solidFill>
                <a:latin typeface="Candara" panose="020E0502030303020204" pitchFamily="34" charset="0"/>
              </a:rPr>
              <a:t>Partner</a:t>
            </a:r>
            <a:r>
              <a:rPr lang="de-DE" sz="2000" b="1" dirty="0">
                <a:solidFill>
                  <a:srgbClr val="404040"/>
                </a:solidFill>
                <a:latin typeface="Candara" panose="020E0502030303020204" pitchFamily="34" charset="0"/>
              </a:rPr>
              <a:t>?</a:t>
            </a:r>
          </a:p>
          <a:p>
            <a:r>
              <a:rPr lang="de-DE" sz="2000" b="1" dirty="0">
                <a:solidFill>
                  <a:srgbClr val="404040"/>
                </a:solidFill>
                <a:latin typeface="Candara" panose="020E0502030303020204" pitchFamily="34" charset="0"/>
              </a:rPr>
              <a:t>Wer unsere </a:t>
            </a:r>
            <a:r>
              <a:rPr lang="de-DE" sz="2000" b="1" dirty="0" smtClean="0">
                <a:solidFill>
                  <a:srgbClr val="404040"/>
                </a:solidFill>
                <a:latin typeface="Candara" panose="020E0502030303020204" pitchFamily="34" charset="0"/>
              </a:rPr>
              <a:t>Dienstleister?</a:t>
            </a:r>
          </a:p>
          <a:p>
            <a:endParaRPr lang="de-DE" sz="2000" b="1" dirty="0">
              <a:solidFill>
                <a:srgbClr val="404040"/>
              </a:solidFill>
              <a:latin typeface="Candara" panose="020E0502030303020204" pitchFamily="34" charset="0"/>
            </a:endParaRPr>
          </a:p>
          <a:p>
            <a:endParaRPr lang="de-DE" sz="2000" b="1" dirty="0" smtClean="0">
              <a:solidFill>
                <a:srgbClr val="404040"/>
              </a:solidFill>
              <a:latin typeface="Candara" panose="020E0502030303020204" pitchFamily="34" charset="0"/>
            </a:endParaRPr>
          </a:p>
          <a:p>
            <a:endParaRPr lang="de-DE" sz="2000" b="1" dirty="0">
              <a:solidFill>
                <a:srgbClr val="404040"/>
              </a:solidFill>
              <a:latin typeface="Candara" panose="020E0502030303020204" pitchFamily="34" charset="0"/>
            </a:endParaRPr>
          </a:p>
          <a:p>
            <a:endParaRPr lang="de-DE" sz="2000" b="1" dirty="0" smtClean="0">
              <a:solidFill>
                <a:srgbClr val="404040"/>
              </a:solidFill>
              <a:latin typeface="Candara" panose="020E0502030303020204" pitchFamily="34" charset="0"/>
            </a:endParaRPr>
          </a:p>
          <a:p>
            <a:endParaRPr lang="de-DE" sz="2000" b="1" dirty="0">
              <a:solidFill>
                <a:srgbClr val="404040"/>
              </a:solidFill>
              <a:latin typeface="Candara" panose="020E0502030303020204" pitchFamily="34" charset="0"/>
            </a:endParaRPr>
          </a:p>
          <a:p>
            <a:endParaRPr lang="de-DE" sz="2000" b="1" dirty="0" smtClean="0">
              <a:solidFill>
                <a:srgbClr val="404040"/>
              </a:solidFill>
              <a:latin typeface="Candara" panose="020E0502030303020204" pitchFamily="34" charset="0"/>
            </a:endParaRPr>
          </a:p>
          <a:p>
            <a:endParaRPr lang="de-DE" sz="2000" b="1" dirty="0">
              <a:solidFill>
                <a:srgbClr val="404040"/>
              </a:solidFill>
              <a:latin typeface="Candara" panose="020E0502030303020204" pitchFamily="34" charset="0"/>
            </a:endParaRPr>
          </a:p>
          <a:p>
            <a:endParaRPr lang="de-DE" sz="2000" b="1" dirty="0" smtClean="0">
              <a:solidFill>
                <a:srgbClr val="404040"/>
              </a:solidFill>
              <a:latin typeface="Candara" panose="020E0502030303020204" pitchFamily="34" charset="0"/>
            </a:endParaRPr>
          </a:p>
          <a:p>
            <a:endParaRPr lang="de-DE" sz="2000" b="1" dirty="0">
              <a:solidFill>
                <a:srgbClr val="404040"/>
              </a:solidFill>
              <a:latin typeface="Candara" panose="020E0502030303020204" pitchFamily="34" charset="0"/>
            </a:endParaRPr>
          </a:p>
          <a:p>
            <a:endParaRPr lang="de-DE" sz="2000" b="1" dirty="0" smtClean="0">
              <a:solidFill>
                <a:srgbClr val="404040"/>
              </a:solidFill>
              <a:latin typeface="Candara" panose="020E0502030303020204" pitchFamily="34" charset="0"/>
            </a:endParaRPr>
          </a:p>
          <a:p>
            <a:endParaRPr lang="de-DE" sz="2000" b="1" dirty="0" smtClean="0">
              <a:solidFill>
                <a:srgbClr val="404040"/>
              </a:solidFill>
              <a:latin typeface="Candara" panose="020E0502030303020204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467543" y="6153155"/>
            <a:ext cx="7407412" cy="307777"/>
            <a:chOff x="467543" y="6153155"/>
            <a:chExt cx="7407412" cy="307777"/>
          </a:xfrm>
        </p:grpSpPr>
        <p:sp>
          <p:nvSpPr>
            <p:cNvPr id="14" name="Rechteck 13"/>
            <p:cNvSpPr/>
            <p:nvPr/>
          </p:nvSpPr>
          <p:spPr>
            <a:xfrm>
              <a:off x="467543" y="6153155"/>
              <a:ext cx="74074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(</a:t>
              </a:r>
              <a:r>
                <a:rPr lang="en-GB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Textanlehnung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 und </a:t>
              </a:r>
              <a:r>
                <a:rPr lang="en-GB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Bild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 </a:t>
              </a:r>
              <a:r>
                <a:rPr lang="en-GB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Quelle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: 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</a:rPr>
                <a:t>Alexander </a:t>
              </a:r>
              <a:r>
                <a:rPr lang="de-DE" sz="1200" b="1" i="1" dirty="0">
                  <a:solidFill>
                    <a:schemeClr val="tx2"/>
                  </a:solidFill>
                  <a:latin typeface="Candara" panose="020E0502030303020204" pitchFamily="34" charset="0"/>
                </a:rPr>
                <a:t>Osterwalder &amp; Yves </a:t>
              </a:r>
              <a:r>
                <a:rPr lang="de-DE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</a:rPr>
                <a:t>Pigneur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</a:rPr>
                <a:t>, 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hlinkClick r:id="rId4"/>
                </a:rPr>
                <a:t>www.businessmodelgeneration.com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</a:rPr>
                <a:t>         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)</a:t>
              </a:r>
              <a:endParaRPr lang="en-GB" sz="1200" b="1" i="1" dirty="0">
                <a:solidFill>
                  <a:schemeClr val="tx2"/>
                </a:solidFill>
                <a:latin typeface="Candara" panose="020E0502030303020204" pitchFamily="34" charset="0"/>
                <a:ea typeface="Arimo" panose="020B0604020202020204" pitchFamily="34" charset="0"/>
                <a:cs typeface="Arimo" panose="020B0604020202020204" pitchFamily="34" charset="0"/>
              </a:endParaRPr>
            </a:p>
          </p:txBody>
        </p:sp>
        <p:pic>
          <p:nvPicPr>
            <p:cNvPr id="15" name="Picture 2" descr="C:\Users\kreitlein\Desktop\170px-Copyright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6949" y="6212411"/>
              <a:ext cx="189263" cy="18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336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94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532" y="44624"/>
            <a:ext cx="8496944" cy="1224136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Kosten</a:t>
            </a:r>
            <a:endParaRPr lang="en-GB" sz="40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1171600"/>
            <a:ext cx="8060432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en-GB" sz="2400" b="1" dirty="0">
              <a:solidFill>
                <a:schemeClr val="accent1">
                  <a:lumMod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6" name="Rectangle 8"/>
          <p:cNvSpPr/>
          <p:nvPr/>
        </p:nvSpPr>
        <p:spPr>
          <a:xfrm>
            <a:off x="467544" y="1052736"/>
            <a:ext cx="828092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r="1726" b="6248"/>
          <a:stretch/>
        </p:blipFill>
        <p:spPr bwMode="auto">
          <a:xfrm>
            <a:off x="2529483" y="2636911"/>
            <a:ext cx="6254774" cy="336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467544" y="190008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b="1" dirty="0">
                <a:solidFill>
                  <a:srgbClr val="404040"/>
                </a:solidFill>
                <a:latin typeface="Candara" panose="020E0502030303020204" pitchFamily="34" charset="0"/>
              </a:rPr>
              <a:t>Welches sind die </a:t>
            </a:r>
          </a:p>
          <a:p>
            <a:r>
              <a:rPr lang="de-DE" sz="2000" b="1" dirty="0">
                <a:solidFill>
                  <a:srgbClr val="404040"/>
                </a:solidFill>
                <a:latin typeface="Candara" panose="020E0502030303020204" pitchFamily="34" charset="0"/>
              </a:rPr>
              <a:t>wichtigsten Kosten?</a:t>
            </a:r>
          </a:p>
          <a:p>
            <a:r>
              <a:rPr lang="de-DE" sz="2000" b="1" dirty="0">
                <a:solidFill>
                  <a:srgbClr val="404040"/>
                </a:solidFill>
                <a:latin typeface="Candara" panose="020E0502030303020204" pitchFamily="34" charset="0"/>
              </a:rPr>
              <a:t>Welche Ressourcen und Aktivitäten</a:t>
            </a:r>
          </a:p>
          <a:p>
            <a:r>
              <a:rPr lang="de-DE" sz="2000" b="1" dirty="0">
                <a:solidFill>
                  <a:srgbClr val="404040"/>
                </a:solidFill>
                <a:latin typeface="Candara" panose="020E0502030303020204" pitchFamily="34" charset="0"/>
              </a:rPr>
              <a:t>sind am teuersten?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467543" y="6153155"/>
            <a:ext cx="7407412" cy="307777"/>
            <a:chOff x="467543" y="6153155"/>
            <a:chExt cx="7407412" cy="307777"/>
          </a:xfrm>
        </p:grpSpPr>
        <p:sp>
          <p:nvSpPr>
            <p:cNvPr id="14" name="Rechteck 13"/>
            <p:cNvSpPr/>
            <p:nvPr/>
          </p:nvSpPr>
          <p:spPr>
            <a:xfrm>
              <a:off x="467543" y="6153155"/>
              <a:ext cx="74074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(</a:t>
              </a:r>
              <a:r>
                <a:rPr lang="en-GB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Textanlehnung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 und </a:t>
              </a:r>
              <a:r>
                <a:rPr lang="en-GB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Bild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 </a:t>
              </a:r>
              <a:r>
                <a:rPr lang="en-GB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Quelle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: 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</a:rPr>
                <a:t>Alexander </a:t>
              </a:r>
              <a:r>
                <a:rPr lang="de-DE" sz="1200" b="1" i="1" dirty="0">
                  <a:solidFill>
                    <a:schemeClr val="tx2"/>
                  </a:solidFill>
                  <a:latin typeface="Candara" panose="020E0502030303020204" pitchFamily="34" charset="0"/>
                </a:rPr>
                <a:t>Osterwalder &amp; Yves </a:t>
              </a:r>
              <a:r>
                <a:rPr lang="de-DE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</a:rPr>
                <a:t>Pigneur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</a:rPr>
                <a:t>, 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hlinkClick r:id="rId5"/>
                </a:rPr>
                <a:t>www.businessmodelgeneration.com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</a:rPr>
                <a:t>         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)</a:t>
              </a:r>
              <a:endParaRPr lang="en-GB" sz="1200" b="1" i="1" dirty="0">
                <a:solidFill>
                  <a:schemeClr val="tx2"/>
                </a:solidFill>
                <a:latin typeface="Candara" panose="020E0502030303020204" pitchFamily="34" charset="0"/>
                <a:ea typeface="Arimo" panose="020B0604020202020204" pitchFamily="34" charset="0"/>
                <a:cs typeface="Arimo" panose="020B0604020202020204" pitchFamily="34" charset="0"/>
              </a:endParaRPr>
            </a:p>
          </p:txBody>
        </p:sp>
        <p:pic>
          <p:nvPicPr>
            <p:cNvPr id="15" name="Picture 2" descr="C:\Users\kreitlein\Desktop\170px-Copyright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6949" y="6212411"/>
              <a:ext cx="189263" cy="18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7793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532" y="44624"/>
            <a:ext cx="8496944" cy="1224136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Creative Commons </a:t>
            </a:r>
            <a:endParaRPr lang="en-GB" sz="40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1171600"/>
            <a:ext cx="8060432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en-GB" sz="2400" b="1" dirty="0">
              <a:solidFill>
                <a:srgbClr val="4F81BD">
                  <a:lumMod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6" name="Rectangle 8"/>
          <p:cNvSpPr/>
          <p:nvPr/>
        </p:nvSpPr>
        <p:spPr>
          <a:xfrm>
            <a:off x="467544" y="1052736"/>
            <a:ext cx="828092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67544" y="1556792"/>
            <a:ext cx="80648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404040"/>
                </a:solidFill>
                <a:latin typeface="Candara" panose="020E0502030303020204" pitchFamily="34" charset="0"/>
              </a:rPr>
              <a:t>Welche Creative </a:t>
            </a:r>
            <a:r>
              <a:rPr lang="de-DE" sz="2000" b="1" dirty="0" err="1" smtClean="0">
                <a:solidFill>
                  <a:srgbClr val="404040"/>
                </a:solidFill>
                <a:latin typeface="Candara" panose="020E0502030303020204" pitchFamily="34" charset="0"/>
              </a:rPr>
              <a:t>Commons</a:t>
            </a:r>
            <a:r>
              <a:rPr lang="de-DE" sz="2000" b="1" dirty="0" smtClean="0">
                <a:solidFill>
                  <a:srgbClr val="404040"/>
                </a:solidFill>
                <a:latin typeface="Candara" panose="020E0502030303020204" pitchFamily="34" charset="0"/>
              </a:rPr>
              <a:t> Lizenz macht Sinn für unser Projekt?</a:t>
            </a:r>
            <a:endParaRPr lang="de-DE" sz="2000" b="1" dirty="0">
              <a:solidFill>
                <a:srgbClr val="404040"/>
              </a:solidFill>
              <a:latin typeface="Candara" panose="020E0502030303020204" pitchFamily="34" charset="0"/>
            </a:endParaRPr>
          </a:p>
          <a:p>
            <a:endParaRPr lang="de-DE" b="1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r="3438"/>
          <a:stretch/>
        </p:blipFill>
        <p:spPr>
          <a:xfrm>
            <a:off x="1825774" y="2199992"/>
            <a:ext cx="5833105" cy="3543168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2830860" y="3961654"/>
            <a:ext cx="1512168" cy="10367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3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99_OERup!\02_Arbeitsordner\dissemination\OER Festival\Bilder\bricks-459299_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31"/>
          <a:stretch/>
        </p:blipFill>
        <p:spPr bwMode="auto">
          <a:xfrm>
            <a:off x="-8063" y="0"/>
            <a:ext cx="918051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467544" y="548680"/>
            <a:ext cx="8280920" cy="5904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683718" y="1916832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dirty="0" smtClean="0">
                <a:latin typeface="Candara" panose="020E0502030303020204" pitchFamily="34" charset="0"/>
              </a:rPr>
              <a:t>Beispielidee: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83568" y="2780928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i="1" dirty="0" smtClean="0"/>
              <a:t>Bis Dezember 2017 soll 50% der Kursmaterialien unserer Institution als OER zur Verfügung stehen und zum Einsatz kommen</a:t>
            </a:r>
            <a:endParaRPr lang="de-DE" sz="3200" i="1" dirty="0"/>
          </a:p>
        </p:txBody>
      </p:sp>
    </p:spTree>
    <p:extLst>
      <p:ext uri="{BB962C8B-B14F-4D97-AF65-F5344CB8AC3E}">
        <p14:creationId xmlns:p14="http://schemas.microsoft.com/office/powerpoint/2010/main" val="26375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8409" y="5589240"/>
            <a:ext cx="9152409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79512" y="6144646"/>
            <a:ext cx="763284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„OER Project </a:t>
            </a:r>
            <a:r>
              <a:rPr lang="de-DE" sz="1050" dirty="0" err="1" smtClean="0"/>
              <a:t>Canvas</a:t>
            </a:r>
            <a:r>
              <a:rPr lang="de-DE" sz="1050" dirty="0" smtClean="0"/>
              <a:t>“ </a:t>
            </a:r>
            <a:r>
              <a:rPr lang="de-DE" sz="1050" dirty="0" err="1" smtClean="0"/>
              <a:t>is</a:t>
            </a:r>
            <a:r>
              <a:rPr lang="de-DE" sz="1050" dirty="0" smtClean="0"/>
              <a:t> </a:t>
            </a:r>
            <a:r>
              <a:rPr lang="de-DE" sz="1050" dirty="0" err="1" smtClean="0"/>
              <a:t>designed</a:t>
            </a:r>
            <a:r>
              <a:rPr lang="de-DE" sz="1050" dirty="0" smtClean="0"/>
              <a:t> </a:t>
            </a:r>
            <a:r>
              <a:rPr lang="de-DE" sz="1050" dirty="0" err="1" smtClean="0"/>
              <a:t>by</a:t>
            </a:r>
            <a:r>
              <a:rPr lang="de-DE" sz="1050" dirty="0" smtClean="0"/>
              <a:t> </a:t>
            </a:r>
            <a:r>
              <a:rPr lang="de-DE" sz="1050" dirty="0" err="1" smtClean="0"/>
              <a:t>OERup</a:t>
            </a:r>
            <a:r>
              <a:rPr lang="de-DE" sz="1050" dirty="0" smtClean="0"/>
              <a:t>!, </a:t>
            </a:r>
            <a:r>
              <a:rPr lang="de-DE" sz="1050" dirty="0" err="1" smtClean="0"/>
              <a:t>based</a:t>
            </a:r>
            <a:r>
              <a:rPr lang="de-DE" sz="1050" dirty="0" smtClean="0"/>
              <a:t> on </a:t>
            </a:r>
            <a:r>
              <a:rPr lang="de-DE" sz="1050" dirty="0" err="1" smtClean="0"/>
              <a:t>the</a:t>
            </a:r>
            <a:r>
              <a:rPr lang="de-DE" sz="1050" dirty="0" smtClean="0"/>
              <a:t> „Business Model </a:t>
            </a:r>
            <a:r>
              <a:rPr lang="de-DE" sz="1050" dirty="0" err="1" smtClean="0"/>
              <a:t>Canvas</a:t>
            </a:r>
            <a:r>
              <a:rPr lang="de-DE" sz="1050" dirty="0" smtClean="0"/>
              <a:t>“ </a:t>
            </a:r>
            <a:r>
              <a:rPr lang="de-DE" sz="1050" dirty="0" err="1" smtClean="0"/>
              <a:t>designed</a:t>
            </a:r>
            <a:r>
              <a:rPr lang="de-DE" sz="1050" dirty="0" smtClean="0"/>
              <a:t> </a:t>
            </a:r>
            <a:r>
              <a:rPr lang="de-DE" sz="1050" dirty="0" err="1" smtClean="0"/>
              <a:t>by</a:t>
            </a:r>
            <a:r>
              <a:rPr lang="de-DE" sz="1050" dirty="0" smtClean="0"/>
              <a:t> </a:t>
            </a:r>
            <a:r>
              <a:rPr lang="de-DE" sz="1050" dirty="0" smtClean="0">
                <a:hlinkClick r:id="rId3"/>
              </a:rPr>
              <a:t>Strategyzer AG</a:t>
            </a:r>
            <a:r>
              <a:rPr lang="de-DE" sz="1050" dirty="0" smtClean="0"/>
              <a:t>.</a:t>
            </a:r>
            <a:br>
              <a:rPr lang="de-DE" sz="1050" dirty="0" smtClean="0"/>
            </a:br>
            <a:r>
              <a:rPr lang="de-DE" sz="1050" dirty="0" smtClean="0"/>
              <a:t>This </a:t>
            </a:r>
            <a:r>
              <a:rPr lang="de-DE" sz="1050" dirty="0" err="1" smtClean="0"/>
              <a:t>work</a:t>
            </a:r>
            <a:r>
              <a:rPr lang="de-DE" sz="1050" dirty="0" smtClean="0"/>
              <a:t> </a:t>
            </a:r>
            <a:r>
              <a:rPr lang="de-DE" sz="1050" dirty="0" err="1" smtClean="0"/>
              <a:t>is</a:t>
            </a:r>
            <a:r>
              <a:rPr lang="de-DE" sz="1050" dirty="0" smtClean="0"/>
              <a:t> </a:t>
            </a:r>
            <a:r>
              <a:rPr lang="de-DE" sz="1050" dirty="0" err="1" smtClean="0"/>
              <a:t>licensed</a:t>
            </a:r>
            <a:r>
              <a:rPr lang="de-DE" sz="1050" dirty="0" smtClean="0"/>
              <a:t> </a:t>
            </a:r>
            <a:r>
              <a:rPr lang="de-DE" sz="1050" dirty="0" err="1" smtClean="0"/>
              <a:t>under</a:t>
            </a:r>
            <a:r>
              <a:rPr lang="de-DE" sz="1050" dirty="0" smtClean="0"/>
              <a:t> </a:t>
            </a:r>
            <a:r>
              <a:rPr lang="de-DE" sz="1050" dirty="0" err="1" smtClean="0"/>
              <a:t>the</a:t>
            </a:r>
            <a:r>
              <a:rPr lang="de-DE" sz="1050" dirty="0" smtClean="0"/>
              <a:t> Creative </a:t>
            </a:r>
            <a:r>
              <a:rPr lang="de-DE" sz="1050" dirty="0" err="1" smtClean="0"/>
              <a:t>Commons</a:t>
            </a:r>
            <a:r>
              <a:rPr lang="de-DE" sz="1050" dirty="0" smtClean="0"/>
              <a:t> Attribution-Share </a:t>
            </a:r>
            <a:r>
              <a:rPr lang="de-DE" sz="1050" dirty="0" err="1" smtClean="0"/>
              <a:t>Alike</a:t>
            </a:r>
            <a:r>
              <a:rPr lang="de-DE" sz="1050" dirty="0" smtClean="0"/>
              <a:t> 4.0. </a:t>
            </a:r>
            <a:r>
              <a:rPr lang="de-DE" sz="1050" dirty="0" err="1" smtClean="0"/>
              <a:t>To</a:t>
            </a:r>
            <a:r>
              <a:rPr lang="de-DE" sz="1050" dirty="0" smtClean="0"/>
              <a:t> </a:t>
            </a:r>
            <a:r>
              <a:rPr lang="de-DE" sz="1050" dirty="0" err="1" smtClean="0"/>
              <a:t>view</a:t>
            </a:r>
            <a:r>
              <a:rPr lang="de-DE" sz="1050" dirty="0" smtClean="0"/>
              <a:t> a </a:t>
            </a:r>
            <a:r>
              <a:rPr lang="de-DE" sz="1050" dirty="0" err="1" smtClean="0"/>
              <a:t>copy</a:t>
            </a:r>
            <a:r>
              <a:rPr lang="de-DE" sz="1050" dirty="0" smtClean="0"/>
              <a:t> </a:t>
            </a:r>
            <a:r>
              <a:rPr lang="de-DE" sz="1050" dirty="0" err="1" smtClean="0"/>
              <a:t>of</a:t>
            </a:r>
            <a:r>
              <a:rPr lang="de-DE" sz="1050" dirty="0" smtClean="0"/>
              <a:t> </a:t>
            </a:r>
            <a:r>
              <a:rPr lang="de-DE" sz="1050" dirty="0" err="1" smtClean="0"/>
              <a:t>this</a:t>
            </a:r>
            <a:r>
              <a:rPr lang="de-DE" sz="1050" dirty="0" smtClean="0"/>
              <a:t> </a:t>
            </a:r>
            <a:r>
              <a:rPr lang="de-DE" sz="1050" dirty="0" err="1" smtClean="0"/>
              <a:t>license</a:t>
            </a:r>
            <a:r>
              <a:rPr lang="de-DE" sz="1050" dirty="0" smtClean="0"/>
              <a:t>, </a:t>
            </a:r>
            <a:r>
              <a:rPr lang="de-DE" sz="1050" dirty="0" err="1" smtClean="0"/>
              <a:t>visit</a:t>
            </a:r>
            <a:r>
              <a:rPr lang="de-DE" sz="1050" dirty="0" smtClean="0"/>
              <a:t>: </a:t>
            </a:r>
            <a:r>
              <a:rPr lang="en-GB" sz="1050" u="sng" dirty="0" smtClean="0">
                <a:hlinkClick r:id="rId4"/>
              </a:rPr>
              <a:t>http</a:t>
            </a:r>
            <a:r>
              <a:rPr lang="en-GB" sz="1050" u="sng" dirty="0">
                <a:hlinkClick r:id="rId4"/>
              </a:rPr>
              <a:t>://creativecommons.org/licenses/by-sa/4.0/</a:t>
            </a:r>
            <a:r>
              <a:rPr lang="de-DE" sz="1050" dirty="0" smtClean="0"/>
              <a:t> </a:t>
            </a:r>
            <a:endParaRPr lang="de-DE" sz="1050" dirty="0"/>
          </a:p>
        </p:txBody>
      </p:sp>
      <p:pic>
        <p:nvPicPr>
          <p:cNvPr id="8" name="Grafik 7" descr="cid:image002.png@01D02AA4.71D8A150">
            <a:hlinkClick r:id="rId4"/>
          </p:cNvPr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40146"/>
            <a:ext cx="1008112" cy="357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M:\99_OERup!\02_Arbeitsordner\IO2 training package\Workshop in Stuttgart\Drucken\OER Project Canvas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r="3531" b="4233"/>
          <a:stretch/>
        </p:blipFill>
        <p:spPr bwMode="auto">
          <a:xfrm>
            <a:off x="-8410" y="332657"/>
            <a:ext cx="9152409" cy="532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539552" y="1194495"/>
            <a:ext cx="1080120" cy="523220"/>
          </a:xfrm>
          <a:prstGeom prst="rect">
            <a:avLst/>
          </a:prstGeom>
          <a:solidFill>
            <a:srgbClr val="40B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IT &amp; Rechts-abteilung</a:t>
            </a:r>
            <a:endParaRPr lang="de-DE" sz="1200" dirty="0"/>
          </a:p>
        </p:txBody>
      </p:sp>
      <p:sp>
        <p:nvSpPr>
          <p:cNvPr id="10" name="Rechteck 9"/>
          <p:cNvSpPr/>
          <p:nvPr/>
        </p:nvSpPr>
        <p:spPr>
          <a:xfrm>
            <a:off x="179512" y="1897668"/>
            <a:ext cx="1224136" cy="523220"/>
          </a:xfrm>
          <a:prstGeom prst="rect">
            <a:avLst/>
          </a:prstGeom>
          <a:solidFill>
            <a:srgbClr val="40B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Open Education Group</a:t>
            </a:r>
            <a:endParaRPr lang="de-DE" sz="1200" dirty="0"/>
          </a:p>
        </p:txBody>
      </p:sp>
      <p:sp>
        <p:nvSpPr>
          <p:cNvPr id="11" name="Rechteck 10"/>
          <p:cNvSpPr/>
          <p:nvPr/>
        </p:nvSpPr>
        <p:spPr>
          <a:xfrm>
            <a:off x="2411760" y="1176274"/>
            <a:ext cx="1080120" cy="523220"/>
          </a:xfrm>
          <a:prstGeom prst="rect">
            <a:avLst/>
          </a:prstGeom>
          <a:solidFill>
            <a:srgbClr val="40B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Arbeitsgruppe „OER“ bilden</a:t>
            </a:r>
            <a:endParaRPr lang="de-DE" sz="1200" dirty="0"/>
          </a:p>
        </p:txBody>
      </p:sp>
      <p:sp>
        <p:nvSpPr>
          <p:cNvPr id="12" name="Rechteck 11"/>
          <p:cNvSpPr/>
          <p:nvPr/>
        </p:nvSpPr>
        <p:spPr>
          <a:xfrm>
            <a:off x="1979712" y="1880811"/>
            <a:ext cx="1364804" cy="595228"/>
          </a:xfrm>
          <a:prstGeom prst="rect">
            <a:avLst/>
          </a:prstGeom>
          <a:solidFill>
            <a:srgbClr val="40B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Einen Zeitmanagement-Plan erstellen</a:t>
            </a:r>
            <a:endParaRPr lang="de-DE" sz="1200" dirty="0"/>
          </a:p>
        </p:txBody>
      </p:sp>
      <p:sp>
        <p:nvSpPr>
          <p:cNvPr id="13" name="Rechteck 12"/>
          <p:cNvSpPr/>
          <p:nvPr/>
        </p:nvSpPr>
        <p:spPr>
          <a:xfrm>
            <a:off x="2411760" y="2616170"/>
            <a:ext cx="1080120" cy="523220"/>
          </a:xfrm>
          <a:prstGeom prst="rect">
            <a:avLst/>
          </a:prstGeom>
          <a:solidFill>
            <a:srgbClr val="40B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Rechts-abteilung konsultieren</a:t>
            </a:r>
            <a:endParaRPr lang="de-DE" sz="1200" dirty="0"/>
          </a:p>
        </p:txBody>
      </p:sp>
      <p:sp>
        <p:nvSpPr>
          <p:cNvPr id="14" name="Rechteck 13"/>
          <p:cNvSpPr/>
          <p:nvPr/>
        </p:nvSpPr>
        <p:spPr>
          <a:xfrm>
            <a:off x="395536" y="3115955"/>
            <a:ext cx="1080120" cy="398904"/>
          </a:xfrm>
          <a:prstGeom prst="rect">
            <a:avLst/>
          </a:prstGeom>
          <a:solidFill>
            <a:srgbClr val="40B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Gemeinsames Arbeitsforum</a:t>
            </a:r>
            <a:endParaRPr lang="de-DE" sz="1200" dirty="0"/>
          </a:p>
        </p:txBody>
      </p:sp>
      <p:sp>
        <p:nvSpPr>
          <p:cNvPr id="15" name="Rechteck 14"/>
          <p:cNvSpPr/>
          <p:nvPr/>
        </p:nvSpPr>
        <p:spPr>
          <a:xfrm>
            <a:off x="179512" y="3645024"/>
            <a:ext cx="928253" cy="441305"/>
          </a:xfrm>
          <a:prstGeom prst="rect">
            <a:avLst/>
          </a:prstGeom>
          <a:solidFill>
            <a:srgbClr val="40B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OER-Plattformen</a:t>
            </a:r>
            <a:endParaRPr lang="de-DE" sz="1200" dirty="0"/>
          </a:p>
        </p:txBody>
      </p:sp>
      <p:sp>
        <p:nvSpPr>
          <p:cNvPr id="16" name="Rechteck 15"/>
          <p:cNvSpPr/>
          <p:nvPr/>
        </p:nvSpPr>
        <p:spPr>
          <a:xfrm>
            <a:off x="3851920" y="1268760"/>
            <a:ext cx="1152128" cy="701238"/>
          </a:xfrm>
          <a:prstGeom prst="rect">
            <a:avLst/>
          </a:prstGeom>
          <a:solidFill>
            <a:srgbClr val="61A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Wissen über innovative Lehrmethoden</a:t>
            </a:r>
            <a:endParaRPr lang="de-DE" sz="1200" dirty="0"/>
          </a:p>
        </p:txBody>
      </p:sp>
      <p:sp>
        <p:nvSpPr>
          <p:cNvPr id="17" name="Rechteck 16"/>
          <p:cNvSpPr/>
          <p:nvPr/>
        </p:nvSpPr>
        <p:spPr>
          <a:xfrm>
            <a:off x="4032895" y="2265551"/>
            <a:ext cx="1152128" cy="701238"/>
          </a:xfrm>
          <a:prstGeom prst="rect">
            <a:avLst/>
          </a:prstGeom>
          <a:solidFill>
            <a:srgbClr val="61A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Marketing-Effekt für Externe</a:t>
            </a:r>
            <a:endParaRPr lang="de-DE" sz="1200" dirty="0"/>
          </a:p>
        </p:txBody>
      </p:sp>
      <p:sp>
        <p:nvSpPr>
          <p:cNvPr id="18" name="Rechteck 17"/>
          <p:cNvSpPr/>
          <p:nvPr/>
        </p:nvSpPr>
        <p:spPr>
          <a:xfrm>
            <a:off x="7668344" y="1399670"/>
            <a:ext cx="1152128" cy="701238"/>
          </a:xfrm>
          <a:prstGeom prst="rect">
            <a:avLst/>
          </a:prstGeom>
          <a:solidFill>
            <a:srgbClr val="61A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Lehrende (freie/ angestellte)</a:t>
            </a:r>
          </a:p>
        </p:txBody>
      </p:sp>
      <p:sp>
        <p:nvSpPr>
          <p:cNvPr id="19" name="Rechteck 18"/>
          <p:cNvSpPr/>
          <p:nvPr/>
        </p:nvSpPr>
        <p:spPr>
          <a:xfrm>
            <a:off x="5724128" y="1052736"/>
            <a:ext cx="1080120" cy="566643"/>
          </a:xfrm>
          <a:prstGeom prst="rect">
            <a:avLst/>
          </a:prstGeom>
          <a:solidFill>
            <a:srgbClr val="61A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Technische und rechtliche Unterstützung</a:t>
            </a:r>
          </a:p>
        </p:txBody>
      </p:sp>
      <p:sp>
        <p:nvSpPr>
          <p:cNvPr id="20" name="Rechteck 19"/>
          <p:cNvSpPr/>
          <p:nvPr/>
        </p:nvSpPr>
        <p:spPr>
          <a:xfrm>
            <a:off x="5696669" y="2832634"/>
            <a:ext cx="1080120" cy="380342"/>
          </a:xfrm>
          <a:prstGeom prst="rect">
            <a:avLst/>
          </a:prstGeom>
          <a:solidFill>
            <a:srgbClr val="61A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Gemeinsames Arbeitsforum</a:t>
            </a:r>
          </a:p>
        </p:txBody>
      </p:sp>
      <p:sp>
        <p:nvSpPr>
          <p:cNvPr id="21" name="Rechteck 20"/>
          <p:cNvSpPr/>
          <p:nvPr/>
        </p:nvSpPr>
        <p:spPr>
          <a:xfrm>
            <a:off x="6372200" y="3268489"/>
            <a:ext cx="720080" cy="329617"/>
          </a:xfrm>
          <a:prstGeom prst="rect">
            <a:avLst/>
          </a:prstGeom>
          <a:solidFill>
            <a:srgbClr val="61A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 smtClean="0"/>
              <a:t>Jourfixe</a:t>
            </a:r>
            <a:endParaRPr lang="de-DE" sz="1200" dirty="0" smtClean="0"/>
          </a:p>
        </p:txBody>
      </p:sp>
      <p:sp>
        <p:nvSpPr>
          <p:cNvPr id="22" name="Rechteck 21"/>
          <p:cNvSpPr/>
          <p:nvPr/>
        </p:nvSpPr>
        <p:spPr>
          <a:xfrm>
            <a:off x="7628384" y="2616170"/>
            <a:ext cx="1264096" cy="10288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Lernende, </a:t>
            </a:r>
          </a:p>
          <a:p>
            <a:pPr algn="ctr"/>
            <a:r>
              <a:rPr lang="de-DE" sz="1200" dirty="0" smtClean="0"/>
              <a:t>die in die Materialentwick-lung einbezogen werden</a:t>
            </a:r>
            <a:endParaRPr lang="de-DE" sz="1200" dirty="0"/>
          </a:p>
        </p:txBody>
      </p:sp>
      <p:sp>
        <p:nvSpPr>
          <p:cNvPr id="23" name="Rechteck 22"/>
          <p:cNvSpPr/>
          <p:nvPr/>
        </p:nvSpPr>
        <p:spPr>
          <a:xfrm>
            <a:off x="5912743" y="1754675"/>
            <a:ext cx="1179537" cy="595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Inhaltlich – Bindung zum Trainer</a:t>
            </a:r>
            <a:endParaRPr lang="de-DE" sz="1200" dirty="0"/>
          </a:p>
        </p:txBody>
      </p:sp>
      <p:sp>
        <p:nvSpPr>
          <p:cNvPr id="24" name="Rechteck 23"/>
          <p:cNvSpPr/>
          <p:nvPr/>
        </p:nvSpPr>
        <p:spPr>
          <a:xfrm>
            <a:off x="5805833" y="3687319"/>
            <a:ext cx="985813" cy="4354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Social Media Gruppe</a:t>
            </a:r>
            <a:endParaRPr lang="de-DE" sz="1200" dirty="0"/>
          </a:p>
        </p:txBody>
      </p:sp>
      <p:sp>
        <p:nvSpPr>
          <p:cNvPr id="25" name="Rechteck 24"/>
          <p:cNvSpPr/>
          <p:nvPr/>
        </p:nvSpPr>
        <p:spPr>
          <a:xfrm>
            <a:off x="3960887" y="3258323"/>
            <a:ext cx="1296144" cy="5794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Individualisiertes Kursmaterial</a:t>
            </a:r>
            <a:endParaRPr lang="de-DE" sz="1200" dirty="0"/>
          </a:p>
        </p:txBody>
      </p:sp>
      <p:sp>
        <p:nvSpPr>
          <p:cNvPr id="26" name="Rechteck 25"/>
          <p:cNvSpPr/>
          <p:nvPr/>
        </p:nvSpPr>
        <p:spPr>
          <a:xfrm>
            <a:off x="337667" y="4682892"/>
            <a:ext cx="1398190" cy="523220"/>
          </a:xfrm>
          <a:prstGeom prst="rect">
            <a:avLst/>
          </a:prstGeom>
          <a:solidFill>
            <a:srgbClr val="40B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Arbeitszeit für OER-Training</a:t>
            </a:r>
            <a:endParaRPr lang="de-DE" sz="1200" dirty="0"/>
          </a:p>
        </p:txBody>
      </p:sp>
      <p:sp>
        <p:nvSpPr>
          <p:cNvPr id="27" name="Rechteck 26"/>
          <p:cNvSpPr/>
          <p:nvPr/>
        </p:nvSpPr>
        <p:spPr>
          <a:xfrm>
            <a:off x="2768408" y="4447996"/>
            <a:ext cx="1138424" cy="400576"/>
          </a:xfrm>
          <a:prstGeom prst="rect">
            <a:avLst/>
          </a:prstGeom>
          <a:solidFill>
            <a:srgbClr val="40B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1.000 € für OER-Berater</a:t>
            </a:r>
            <a:endParaRPr lang="de-DE" sz="1200" dirty="0"/>
          </a:p>
        </p:txBody>
      </p:sp>
      <p:sp>
        <p:nvSpPr>
          <p:cNvPr id="28" name="Rechteck 27"/>
          <p:cNvSpPr/>
          <p:nvPr/>
        </p:nvSpPr>
        <p:spPr>
          <a:xfrm>
            <a:off x="2024286" y="4950408"/>
            <a:ext cx="1138424" cy="511408"/>
          </a:xfrm>
          <a:prstGeom prst="rect">
            <a:avLst/>
          </a:prstGeom>
          <a:solidFill>
            <a:srgbClr val="40B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 Lernplattform Re-Launch</a:t>
            </a:r>
            <a:endParaRPr lang="de-DE" sz="1200" dirty="0"/>
          </a:p>
        </p:txBody>
      </p:sp>
      <p:sp>
        <p:nvSpPr>
          <p:cNvPr id="29" name="Rechteck 28"/>
          <p:cNvSpPr/>
          <p:nvPr/>
        </p:nvSpPr>
        <p:spPr>
          <a:xfrm>
            <a:off x="4935740" y="4682892"/>
            <a:ext cx="1239225" cy="400576"/>
          </a:xfrm>
          <a:prstGeom prst="rect">
            <a:avLst/>
          </a:prstGeom>
          <a:solidFill>
            <a:srgbClr val="40B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Öffentliche Fördermittel</a:t>
            </a:r>
            <a:endParaRPr lang="de-DE" sz="1200" dirty="0"/>
          </a:p>
        </p:txBody>
      </p:sp>
      <p:sp>
        <p:nvSpPr>
          <p:cNvPr id="30" name="Rechteck 29"/>
          <p:cNvSpPr/>
          <p:nvPr/>
        </p:nvSpPr>
        <p:spPr>
          <a:xfrm>
            <a:off x="7236296" y="4432741"/>
            <a:ext cx="1296144" cy="400576"/>
          </a:xfrm>
          <a:prstGeom prst="rect">
            <a:avLst/>
          </a:prstGeom>
          <a:solidFill>
            <a:srgbClr val="40B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Externes Wissen</a:t>
            </a:r>
            <a:endParaRPr lang="de-DE" sz="1200" dirty="0"/>
          </a:p>
        </p:txBody>
      </p:sp>
      <p:sp>
        <p:nvSpPr>
          <p:cNvPr id="31" name="Rechteck 30"/>
          <p:cNvSpPr/>
          <p:nvPr/>
        </p:nvSpPr>
        <p:spPr>
          <a:xfrm>
            <a:off x="6502510" y="5012467"/>
            <a:ext cx="1125873" cy="400576"/>
          </a:xfrm>
          <a:prstGeom prst="rect">
            <a:avLst/>
          </a:prstGeom>
          <a:solidFill>
            <a:srgbClr val="40B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Sichtbarkeit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8738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:\99_OERup!\02_Arbeitsordner\dissemination\OER Festival\Bilder\bricks-459299_6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31"/>
          <a:stretch/>
        </p:blipFill>
        <p:spPr bwMode="auto">
          <a:xfrm>
            <a:off x="-8063" y="0"/>
            <a:ext cx="918051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reitlein\Downloads\G1_an overvie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" t="7442" b="11007"/>
          <a:stretch/>
        </p:blipFill>
        <p:spPr bwMode="auto">
          <a:xfrm>
            <a:off x="-23685" y="615221"/>
            <a:ext cx="9167685" cy="572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9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99_OERup!\02_Arbeitsordner\dissemination\OER Festival\Bilder\globe-1013554_6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9"/>
          <a:stretch/>
        </p:blipFill>
        <p:spPr bwMode="auto">
          <a:xfrm>
            <a:off x="-22945" y="-99392"/>
            <a:ext cx="9276524" cy="70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536" y="1171600"/>
            <a:ext cx="8060432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en-GB" sz="2400" b="1" dirty="0">
              <a:solidFill>
                <a:schemeClr val="accent1">
                  <a:lumMod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3528" y="404664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Hintergrund</a:t>
            </a:r>
            <a:endParaRPr lang="de-DE" sz="4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95536" y="1844824"/>
            <a:ext cx="8424936" cy="4752528"/>
          </a:xfrm>
          <a:prstGeom prst="rect">
            <a:avLst/>
          </a:prstGeom>
          <a:solidFill>
            <a:srgbClr val="C4BD97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M:\99_OERup!\05_Werkzeuge\OERup logo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485" y="4869160"/>
            <a:ext cx="1874570" cy="134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11560" y="2450212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latin typeface="Candara" panose="020E0502030303020204" pitchFamily="34" charset="0"/>
              </a:rPr>
              <a:t>EU-Projekt (September 2014 – August 2016)</a:t>
            </a:r>
          </a:p>
          <a:p>
            <a:r>
              <a:rPr lang="de-DE" sz="2400" dirty="0">
                <a:latin typeface="Candara" panose="020E0502030303020204" pitchFamily="34" charset="0"/>
              </a:rPr>
              <a:t>5 </a:t>
            </a:r>
            <a:r>
              <a:rPr lang="de-DE" sz="2400" dirty="0" smtClean="0">
                <a:latin typeface="Candara" panose="020E0502030303020204" pitchFamily="34" charset="0"/>
              </a:rPr>
              <a:t>Partner</a:t>
            </a:r>
          </a:p>
          <a:p>
            <a:endParaRPr lang="de-DE" sz="2400" dirty="0" smtClean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Candara" panose="020E0502030303020204" pitchFamily="34" charset="0"/>
              </a:rPr>
              <a:t>In der Weiterbildung die Teilhabe an Offener Bildung ermöglichen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Candara" panose="020E0502030303020204" pitchFamily="34" charset="0"/>
              </a:rPr>
              <a:t>Entwicklung, Pilotierung und Verbreitung </a:t>
            </a:r>
            <a:br>
              <a:rPr lang="de-DE" sz="2400" dirty="0" smtClean="0">
                <a:latin typeface="Candara" panose="020E0502030303020204" pitchFamily="34" charset="0"/>
              </a:rPr>
            </a:br>
            <a:r>
              <a:rPr lang="de-DE" sz="2400" dirty="0" smtClean="0">
                <a:latin typeface="Candara" panose="020E0502030303020204" pitchFamily="34" charset="0"/>
              </a:rPr>
              <a:t>eines OER Trainings </a:t>
            </a:r>
          </a:p>
        </p:txBody>
      </p:sp>
      <p:pic>
        <p:nvPicPr>
          <p:cNvPr id="9" name="Picture 8" descr="eu_flag_co_funded_pos_[rgb]_righ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273" y="5636583"/>
            <a:ext cx="2016224" cy="57591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7504" y="6673334"/>
            <a:ext cx="2520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Image: „</a:t>
            </a:r>
            <a:r>
              <a:rPr lang="de-DE" sz="1000" dirty="0" err="1" smtClean="0"/>
              <a:t>globe</a:t>
            </a:r>
            <a:r>
              <a:rPr lang="de-DE" sz="1000" dirty="0" smtClean="0"/>
              <a:t>“ </a:t>
            </a:r>
            <a:r>
              <a:rPr lang="de-DE" sz="1000" dirty="0" err="1" smtClean="0"/>
              <a:t>by</a:t>
            </a:r>
            <a:r>
              <a:rPr lang="de-DE" sz="1000" dirty="0" smtClean="0"/>
              <a:t> </a:t>
            </a:r>
            <a:r>
              <a:rPr lang="de-DE" sz="1000" dirty="0" err="1" smtClean="0"/>
              <a:t>motointermedia</a:t>
            </a:r>
            <a:r>
              <a:rPr lang="de-DE" sz="1000" dirty="0" smtClean="0"/>
              <a:t>, </a:t>
            </a:r>
            <a:r>
              <a:rPr lang="de-DE" sz="1000" dirty="0" smtClean="0">
                <a:hlinkClick r:id="rId6"/>
              </a:rPr>
              <a:t>pixabay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8945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reitlein\Desktop\illumination-731494_12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1"/>
          <a:stretch/>
        </p:blipFill>
        <p:spPr bwMode="auto">
          <a:xfrm>
            <a:off x="-36512" y="-8781"/>
            <a:ext cx="9319940" cy="694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536" y="1171600"/>
            <a:ext cx="8060432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en-GB" sz="2400" b="1" dirty="0">
              <a:solidFill>
                <a:schemeClr val="accent1">
                  <a:lumMod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02849" y="1392784"/>
            <a:ext cx="8273607" cy="4916536"/>
          </a:xfrm>
          <a:prstGeom prst="rect">
            <a:avLst/>
          </a:prstGeom>
          <a:solidFill>
            <a:srgbClr val="C4BD9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534747" y="1844824"/>
            <a:ext cx="8141709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/>
              <a:t>Differenzierung</a:t>
            </a:r>
            <a:r>
              <a:rPr lang="en-US" sz="2400" dirty="0" smtClean="0"/>
              <a:t> </a:t>
            </a:r>
            <a:r>
              <a:rPr lang="en-US" sz="2400" dirty="0" err="1" smtClean="0"/>
              <a:t>zwischen</a:t>
            </a:r>
            <a:r>
              <a:rPr lang="en-US" sz="2400" dirty="0" smtClean="0"/>
              <a:t> “</a:t>
            </a:r>
            <a:r>
              <a:rPr lang="en-US" sz="2400" dirty="0" err="1" smtClean="0"/>
              <a:t>Ressource</a:t>
            </a:r>
            <a:r>
              <a:rPr lang="en-US" sz="2400" dirty="0"/>
              <a:t>” and </a:t>
            </a:r>
            <a:r>
              <a:rPr lang="en-US" sz="2400" dirty="0" smtClean="0"/>
              <a:t>“</a:t>
            </a:r>
            <a:r>
              <a:rPr lang="en-US" sz="2400" dirty="0" err="1" smtClean="0"/>
              <a:t>Einnahmequelle</a:t>
            </a:r>
            <a:r>
              <a:rPr lang="en-US" sz="2400" dirty="0" smtClean="0"/>
              <a:t>”</a:t>
            </a:r>
            <a:endParaRPr lang="en-US" sz="2400" dirty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/>
              <a:t>Einnahmen</a:t>
            </a:r>
            <a:r>
              <a:rPr lang="en-US" sz="2400" dirty="0" smtClean="0"/>
              <a:t> </a:t>
            </a:r>
            <a:r>
              <a:rPr lang="en-US" sz="2400" dirty="0" err="1" smtClean="0"/>
              <a:t>sind</a:t>
            </a:r>
            <a:r>
              <a:rPr lang="en-US" sz="2400" dirty="0" smtClean="0"/>
              <a:t> </a:t>
            </a: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nur</a:t>
            </a:r>
            <a:r>
              <a:rPr lang="en-US" sz="2400" dirty="0" smtClean="0"/>
              <a:t> </a:t>
            </a:r>
            <a:r>
              <a:rPr lang="en-US" sz="2400" dirty="0" err="1" smtClean="0"/>
              <a:t>monetär</a:t>
            </a:r>
            <a:endParaRPr lang="en-US" sz="2400" dirty="0" smtClean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Das </a:t>
            </a:r>
            <a:r>
              <a:rPr lang="en-US" sz="2400" dirty="0" err="1" smtClean="0"/>
              <a:t>Zusammenspiel</a:t>
            </a:r>
            <a:r>
              <a:rPr lang="en-US" sz="2400" dirty="0" smtClean="0"/>
              <a:t> der </a:t>
            </a:r>
            <a:r>
              <a:rPr lang="en-US" sz="2400" dirty="0" err="1" smtClean="0"/>
              <a:t>einzelnen</a:t>
            </a:r>
            <a:r>
              <a:rPr lang="en-US" sz="2400" dirty="0" smtClean="0"/>
              <a:t> </a:t>
            </a:r>
            <a:r>
              <a:rPr lang="en-US" sz="2400" dirty="0" err="1" smtClean="0"/>
              <a:t>Boxen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(Partner – </a:t>
            </a:r>
            <a:r>
              <a:rPr lang="en-US" sz="2400" dirty="0" err="1" smtClean="0"/>
              <a:t>Ressource</a:t>
            </a:r>
            <a:r>
              <a:rPr lang="en-US" sz="2400" dirty="0" smtClean="0"/>
              <a:t> – </a:t>
            </a:r>
            <a:r>
              <a:rPr lang="en-US" sz="2400" dirty="0" err="1" smtClean="0"/>
              <a:t>Schlüsselaktivität</a:t>
            </a:r>
            <a:r>
              <a:rPr lang="en-US" sz="2400" dirty="0" smtClean="0"/>
              <a:t>)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Kollaboratives</a:t>
            </a:r>
            <a:r>
              <a:rPr lang="en-US" sz="2400" dirty="0"/>
              <a:t> </a:t>
            </a:r>
            <a:r>
              <a:rPr lang="en-US" sz="2400" dirty="0" err="1"/>
              <a:t>Arbeiten</a:t>
            </a:r>
            <a:r>
              <a:rPr lang="en-US" sz="2400" dirty="0"/>
              <a:t> 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Vernetztes</a:t>
            </a:r>
            <a:r>
              <a:rPr lang="en-US" sz="2400" dirty="0"/>
              <a:t> </a:t>
            </a:r>
            <a:r>
              <a:rPr lang="en-US" sz="2400" dirty="0" err="1"/>
              <a:t>Denken</a:t>
            </a:r>
            <a:endParaRPr lang="en-US" sz="2400" dirty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Neue</a:t>
            </a:r>
            <a:r>
              <a:rPr lang="en-US" sz="2400" dirty="0"/>
              <a:t> </a:t>
            </a:r>
            <a:r>
              <a:rPr lang="en-US" sz="2400" dirty="0" err="1"/>
              <a:t>Sichtweisen</a:t>
            </a:r>
            <a:r>
              <a:rPr lang="en-US" sz="2400" dirty="0"/>
              <a:t>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528" y="404664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Lessons-Learned</a:t>
            </a:r>
            <a:endParaRPr lang="de-DE" sz="4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7504" y="6673334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bg1"/>
                </a:solidFill>
              </a:rPr>
              <a:t>Image: „</a:t>
            </a:r>
            <a:r>
              <a:rPr lang="de-DE" sz="1000" dirty="0" err="1" smtClean="0">
                <a:solidFill>
                  <a:schemeClr val="bg1"/>
                </a:solidFill>
              </a:rPr>
              <a:t>illumination</a:t>
            </a:r>
            <a:r>
              <a:rPr lang="de-DE" sz="1000" dirty="0" smtClean="0">
                <a:solidFill>
                  <a:schemeClr val="bg1"/>
                </a:solidFill>
              </a:rPr>
              <a:t>“ </a:t>
            </a:r>
            <a:r>
              <a:rPr lang="de-DE" sz="1000" dirty="0" err="1" smtClean="0">
                <a:solidFill>
                  <a:schemeClr val="bg1"/>
                </a:solidFill>
              </a:rPr>
              <a:t>by</a:t>
            </a:r>
            <a:r>
              <a:rPr lang="de-DE" sz="1000" dirty="0" smtClean="0">
                <a:solidFill>
                  <a:schemeClr val="bg1"/>
                </a:solidFill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</a:rPr>
              <a:t>unsplash</a:t>
            </a:r>
            <a:r>
              <a:rPr lang="de-DE" sz="1000" dirty="0" smtClean="0">
                <a:solidFill>
                  <a:schemeClr val="bg1"/>
                </a:solidFill>
              </a:rPr>
              <a:t>, </a:t>
            </a:r>
            <a:r>
              <a:rPr lang="de-DE" sz="1000" dirty="0" smtClean="0">
                <a:solidFill>
                  <a:schemeClr val="bg1"/>
                </a:solidFill>
                <a:hlinkClick r:id="rId4"/>
              </a:rPr>
              <a:t>pixabay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4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00000" y="1196752"/>
            <a:ext cx="806043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5400" b="1" dirty="0" err="1" smtClean="0">
                <a:solidFill>
                  <a:srgbClr val="4F81BD">
                    <a:lumMod val="50000"/>
                  </a:srgb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Kontakt</a:t>
            </a:r>
            <a:r>
              <a:rPr lang="en-GB" sz="5400" b="1" dirty="0" smtClean="0">
                <a:solidFill>
                  <a:srgbClr val="4F81BD">
                    <a:lumMod val="50000"/>
                  </a:srgb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907704" y="4787570"/>
            <a:ext cx="1633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err="1" smtClean="0">
                <a:solidFill>
                  <a:prstClr val="black"/>
                </a:solidFill>
                <a:hlinkClick r:id="rId3"/>
              </a:rPr>
              <a:t>www.oerup.eu</a:t>
            </a:r>
            <a:r>
              <a:rPr lang="ca-ES" dirty="0" smtClean="0">
                <a:solidFill>
                  <a:prstClr val="black"/>
                </a:solidFill>
              </a:rPr>
              <a:t> </a:t>
            </a:r>
            <a:endParaRPr lang="ca-ES" dirty="0">
              <a:solidFill>
                <a:prstClr val="black"/>
              </a:solidFill>
            </a:endParaRPr>
          </a:p>
        </p:txBody>
      </p:sp>
      <p:pic>
        <p:nvPicPr>
          <p:cNvPr id="3076" name="Picture 4" descr="Twitter log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51920" y="4869160"/>
            <a:ext cx="216024" cy="216024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4067944" y="4797152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#OERup </a:t>
            </a:r>
            <a:endParaRPr lang="ca-ES" dirty="0">
              <a:solidFill>
                <a:prstClr val="black"/>
              </a:solidFill>
            </a:endParaRPr>
          </a:p>
        </p:txBody>
      </p:sp>
      <p:pic>
        <p:nvPicPr>
          <p:cNvPr id="3080" name="Picture 8" descr="World Wide Web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91680" y="4869160"/>
            <a:ext cx="206152" cy="206152"/>
          </a:xfrm>
          <a:prstGeom prst="rect">
            <a:avLst/>
          </a:prstGeom>
          <a:noFill/>
        </p:spPr>
      </p:pic>
      <p:pic>
        <p:nvPicPr>
          <p:cNvPr id="3082" name="Picture 10" descr="Google plus logo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20072" y="4879032"/>
            <a:ext cx="206152" cy="206152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5436096" y="47878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prstClr val="black"/>
                </a:solidFill>
                <a:hlinkClick r:id="rId7"/>
              </a:rPr>
              <a:t>join the OERup! </a:t>
            </a:r>
            <a:r>
              <a:rPr lang="es-ES_tradnl" dirty="0" err="1" smtClean="0">
                <a:solidFill>
                  <a:prstClr val="black"/>
                </a:solidFill>
                <a:hlinkClick r:id="rId7"/>
              </a:rPr>
              <a:t>community</a:t>
            </a:r>
            <a:endParaRPr lang="ca-ES" dirty="0">
              <a:solidFill>
                <a:prstClr val="black"/>
              </a:solidFill>
            </a:endParaRPr>
          </a:p>
        </p:txBody>
      </p:sp>
      <p:pic>
        <p:nvPicPr>
          <p:cNvPr id="17" name="Picture 8" descr="eu_flag_co_funded_pos_[rgb]_right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267" y="6086768"/>
            <a:ext cx="1944216" cy="555348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>
            <a:off x="2411760" y="2109336"/>
            <a:ext cx="3960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4F81BD">
                    <a:lumMod val="50000"/>
                  </a:srgbClr>
                </a:solidFill>
                <a:latin typeface="Candara" panose="020E0502030303020204" pitchFamily="34" charset="0"/>
              </a:rPr>
              <a:t>Ines Kreitlein</a:t>
            </a:r>
            <a:br>
              <a:rPr lang="en-GB" sz="2000" b="1" dirty="0" smtClean="0">
                <a:solidFill>
                  <a:srgbClr val="4F81BD">
                    <a:lumMod val="50000"/>
                  </a:srgbClr>
                </a:solidFill>
                <a:latin typeface="Candara" panose="020E0502030303020204" pitchFamily="34" charset="0"/>
              </a:rPr>
            </a:br>
            <a:r>
              <a:rPr lang="en-GB" sz="2000" dirty="0" smtClean="0">
                <a:solidFill>
                  <a:srgbClr val="4F81BD">
                    <a:lumMod val="50000"/>
                  </a:srgbClr>
                </a:solidFill>
                <a:latin typeface="Candara" panose="020E0502030303020204" pitchFamily="34" charset="0"/>
              </a:rPr>
              <a:t>MFG Baden-Württemberg</a:t>
            </a:r>
            <a:br>
              <a:rPr lang="en-GB" sz="2000" dirty="0" smtClean="0">
                <a:solidFill>
                  <a:srgbClr val="4F81BD">
                    <a:lumMod val="50000"/>
                  </a:srgbClr>
                </a:solidFill>
                <a:latin typeface="Candara" panose="020E0502030303020204" pitchFamily="34" charset="0"/>
              </a:rPr>
            </a:br>
            <a:r>
              <a:rPr lang="en-GB" sz="2000" dirty="0" smtClean="0">
                <a:solidFill>
                  <a:srgbClr val="4F81BD">
                    <a:lumMod val="50000"/>
                  </a:srgbClr>
                </a:solidFill>
                <a:latin typeface="Candara" panose="020E0502030303020204" pitchFamily="34" charset="0"/>
                <a:hlinkClick r:id="rId9"/>
              </a:rPr>
              <a:t>kreitlein@mfg.de</a:t>
            </a:r>
            <a:endParaRPr lang="en-GB" sz="2000" dirty="0" smtClean="0">
              <a:solidFill>
                <a:srgbClr val="4F81BD">
                  <a:lumMod val="50000"/>
                </a:srgbClr>
              </a:solidFill>
              <a:latin typeface="Candara" panose="020E0502030303020204" pitchFamily="34" charset="0"/>
            </a:endParaRPr>
          </a:p>
          <a:p>
            <a:pPr algn="ctr"/>
            <a:r>
              <a:rPr lang="en-GB" sz="2000" dirty="0" smtClean="0">
                <a:solidFill>
                  <a:srgbClr val="4F81BD">
                    <a:lumMod val="50000"/>
                  </a:srgbClr>
                </a:solidFill>
                <a:latin typeface="Candara" panose="020E0502030303020204" pitchFamily="34" charset="0"/>
              </a:rPr>
              <a:t>  </a:t>
            </a:r>
            <a:r>
              <a:rPr lang="en-GB" sz="2000" dirty="0" err="1" smtClean="0">
                <a:solidFill>
                  <a:srgbClr val="4F81BD">
                    <a:lumMod val="50000"/>
                  </a:srgbClr>
                </a:solidFill>
                <a:latin typeface="Candara" panose="020E0502030303020204" pitchFamily="34" charset="0"/>
              </a:rPr>
              <a:t>Ines.kreitlein</a:t>
            </a:r>
            <a:r>
              <a:rPr lang="en-GB" sz="2000" dirty="0" smtClean="0">
                <a:solidFill>
                  <a:srgbClr val="4F81BD">
                    <a:lumMod val="50000"/>
                  </a:srgbClr>
                </a:solidFill>
                <a:latin typeface="Candara" panose="020E0502030303020204" pitchFamily="34" charset="0"/>
              </a:rPr>
              <a:t/>
            </a:r>
            <a:br>
              <a:rPr lang="en-GB" sz="2000" dirty="0" smtClean="0">
                <a:solidFill>
                  <a:srgbClr val="4F81BD">
                    <a:lumMod val="50000"/>
                  </a:srgbClr>
                </a:solidFill>
                <a:latin typeface="Candara" panose="020E0502030303020204" pitchFamily="34" charset="0"/>
              </a:rPr>
            </a:br>
            <a:r>
              <a:rPr lang="en-GB" sz="2000" dirty="0" smtClean="0">
                <a:solidFill>
                  <a:srgbClr val="4F81BD">
                    <a:lumMod val="50000"/>
                  </a:srgbClr>
                </a:solidFill>
                <a:latin typeface="Candara" panose="020E0502030303020204" pitchFamily="34" charset="0"/>
              </a:rPr>
              <a:t>+49-711-90715-346</a:t>
            </a:r>
            <a:r>
              <a:rPr lang="en-GB" b="1" dirty="0" smtClean="0">
                <a:solidFill>
                  <a:srgbClr val="4F81BD">
                    <a:lumMod val="50000"/>
                  </a:srgbClr>
                </a:solidFill>
                <a:latin typeface="Candara" panose="020E0502030303020204" pitchFamily="34" charset="0"/>
              </a:rPr>
              <a:t> </a:t>
            </a:r>
          </a:p>
        </p:txBody>
      </p:sp>
      <p:pic>
        <p:nvPicPr>
          <p:cNvPr id="12" name="Picture 4" descr="Twitter log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87335" y="3140968"/>
            <a:ext cx="216024" cy="216024"/>
          </a:xfrm>
          <a:prstGeom prst="rect">
            <a:avLst/>
          </a:prstGeom>
          <a:noFill/>
        </p:spPr>
      </p:pic>
      <p:pic>
        <p:nvPicPr>
          <p:cNvPr id="13" name="Picture 2" descr="C:\Users\kreitlein\Desktop\by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213724"/>
            <a:ext cx="1033840" cy="3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979712" y="6021288"/>
            <a:ext cx="5886256" cy="6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1100" dirty="0" smtClean="0"/>
              <a:t>Die Präsentation „</a:t>
            </a:r>
            <a:r>
              <a:rPr lang="de-DE" sz="1100" dirty="0">
                <a:latin typeface="Candara" panose="020E0502030303020204" pitchFamily="34" charset="0"/>
              </a:rPr>
              <a:t> Der OER Projekt </a:t>
            </a:r>
            <a:r>
              <a:rPr lang="de-DE" sz="1100" dirty="0" err="1">
                <a:latin typeface="Candara" panose="020E0502030303020204" pitchFamily="34" charset="0"/>
              </a:rPr>
              <a:t>Canvas</a:t>
            </a:r>
            <a:r>
              <a:rPr lang="de-DE" sz="1100" dirty="0">
                <a:latin typeface="Candara" panose="020E0502030303020204" pitchFamily="34" charset="0"/>
              </a:rPr>
              <a:t> </a:t>
            </a:r>
            <a:r>
              <a:rPr lang="de-DE" sz="1100" dirty="0" smtClean="0"/>
              <a:t>“</a:t>
            </a:r>
            <a:r>
              <a:rPr lang="de-DE" sz="1100" dirty="0"/>
              <a:t> von </a:t>
            </a:r>
            <a:r>
              <a:rPr lang="de-DE" sz="1100" dirty="0" smtClean="0"/>
              <a:t>Ines Kreitlein </a:t>
            </a:r>
            <a:r>
              <a:rPr lang="de-DE" sz="1100" dirty="0" smtClean="0"/>
              <a:t>ist, wenn nicht auf den </a:t>
            </a:r>
            <a:r>
              <a:rPr lang="de-DE" sz="1100" dirty="0" err="1" smtClean="0"/>
              <a:t>Slides</a:t>
            </a:r>
            <a:r>
              <a:rPr lang="de-DE" sz="1100" dirty="0" smtClean="0"/>
              <a:t> anders angegeben, </a:t>
            </a:r>
            <a:r>
              <a:rPr lang="de-DE" sz="1100" dirty="0" smtClean="0"/>
              <a:t>lizensiert </a:t>
            </a:r>
            <a:r>
              <a:rPr lang="de-DE" sz="1100" dirty="0"/>
              <a:t>unter </a:t>
            </a:r>
            <a:r>
              <a:rPr lang="de-DE" sz="1100" dirty="0" smtClean="0"/>
              <a:t>einer Creative </a:t>
            </a:r>
            <a:r>
              <a:rPr lang="de-DE" sz="1100" dirty="0" err="1" smtClean="0"/>
              <a:t>Commons</a:t>
            </a:r>
            <a:r>
              <a:rPr lang="de-DE" sz="1100" dirty="0" smtClean="0"/>
              <a:t> Namensnennung 4.0 International Lizenz</a:t>
            </a:r>
            <a:br>
              <a:rPr lang="de-DE" sz="1100" dirty="0" smtClean="0"/>
            </a:br>
            <a:r>
              <a:rPr lang="de-DE" sz="1100" u="sng" dirty="0"/>
              <a:t>(https://</a:t>
            </a:r>
            <a:r>
              <a:rPr lang="de-DE" sz="1100" u="sng" dirty="0" smtClean="0"/>
              <a:t>creativecommons.org/licenses/by/4.0/deed.de)</a:t>
            </a:r>
            <a:endParaRPr lang="en-GB" sz="1050" u="sng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reitlein\Downloads\stack-of-books-1001655_6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r="7640"/>
          <a:stretch/>
        </p:blipFill>
        <p:spPr bwMode="auto">
          <a:xfrm>
            <a:off x="-85060" y="-27384"/>
            <a:ext cx="9265572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536" y="1171600"/>
            <a:ext cx="8060432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en-GB" sz="2400" b="1" dirty="0">
              <a:solidFill>
                <a:schemeClr val="accent1">
                  <a:lumMod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332656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latin typeface="Candara" panose="020E0502030303020204" pitchFamily="34" charset="0"/>
              </a:rPr>
              <a:t>Die Basis</a:t>
            </a:r>
            <a:endParaRPr lang="de-DE" sz="4800" dirty="0">
              <a:latin typeface="Candara" panose="020E0502030303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23528" y="3875856"/>
            <a:ext cx="8424936" cy="2649488"/>
          </a:xfrm>
          <a:prstGeom prst="rect">
            <a:avLst/>
          </a:prstGeom>
          <a:solidFill>
            <a:schemeClr val="tx1">
              <a:lumMod val="50000"/>
              <a:lumOff val="50000"/>
              <a:alpha val="9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39552" y="4050938"/>
            <a:ext cx="7988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Terminologien/ Definitionen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Geschichte</a:t>
            </a:r>
            <a:r>
              <a:rPr lang="de-DE" sz="24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de-DE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/ Philosophie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Rechtsfragen / Technikfragen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Was gibt es schon? / Wo finde ich was?</a:t>
            </a:r>
          </a:p>
        </p:txBody>
      </p:sp>
      <p:sp>
        <p:nvSpPr>
          <p:cNvPr id="3" name="Rechteck 2"/>
          <p:cNvSpPr/>
          <p:nvPr/>
        </p:nvSpPr>
        <p:spPr>
          <a:xfrm>
            <a:off x="5796136" y="4365104"/>
            <a:ext cx="3456384" cy="1272337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5868144" y="4388911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aktuell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auf:</a:t>
            </a:r>
            <a:br>
              <a:rPr lang="de-DE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e-DE" i="1" dirty="0" smtClean="0"/>
              <a:t>oerup2.teachable.com/</a:t>
            </a:r>
            <a:r>
              <a:rPr lang="de-DE" i="1" dirty="0" err="1" smtClean="0"/>
              <a:t>courses</a:t>
            </a:r>
            <a:endParaRPr lang="de-DE" i="1" dirty="0" smtClean="0"/>
          </a:p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u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pdate ab Mai auf:</a:t>
            </a:r>
            <a:br>
              <a:rPr lang="de-DE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de-DE" i="1" dirty="0" smtClean="0"/>
              <a:t>www.oerup.eu</a:t>
            </a:r>
            <a:endParaRPr lang="de-DE" i="1" dirty="0"/>
          </a:p>
        </p:txBody>
      </p:sp>
      <p:sp>
        <p:nvSpPr>
          <p:cNvPr id="9" name="Textfeld 8"/>
          <p:cNvSpPr txBox="1"/>
          <p:nvPr/>
        </p:nvSpPr>
        <p:spPr>
          <a:xfrm>
            <a:off x="107504" y="6673334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Image: „</a:t>
            </a:r>
            <a:r>
              <a:rPr lang="de-DE" sz="1000" dirty="0" err="1" smtClean="0"/>
              <a:t>stack</a:t>
            </a:r>
            <a:r>
              <a:rPr lang="de-DE" sz="1000" dirty="0" smtClean="0"/>
              <a:t> </a:t>
            </a:r>
            <a:r>
              <a:rPr lang="de-DE" sz="1000" dirty="0" err="1" smtClean="0"/>
              <a:t>of</a:t>
            </a:r>
            <a:r>
              <a:rPr lang="de-DE" sz="1000" dirty="0" smtClean="0"/>
              <a:t> </a:t>
            </a:r>
            <a:r>
              <a:rPr lang="de-DE" sz="1000" dirty="0" err="1" smtClean="0"/>
              <a:t>books</a:t>
            </a:r>
            <a:r>
              <a:rPr lang="de-DE" sz="1000" dirty="0" smtClean="0"/>
              <a:t>“ </a:t>
            </a:r>
            <a:r>
              <a:rPr lang="de-DE" sz="1000" dirty="0" err="1" smtClean="0"/>
              <a:t>by</a:t>
            </a:r>
            <a:r>
              <a:rPr lang="de-DE" sz="1000" dirty="0" smtClean="0"/>
              <a:t> Jill111, </a:t>
            </a:r>
            <a:r>
              <a:rPr lang="de-DE" sz="1000" dirty="0" smtClean="0">
                <a:hlinkClick r:id="rId4"/>
              </a:rPr>
              <a:t>pixabay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87137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1171600"/>
            <a:ext cx="8060432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en-GB" sz="2400" b="1" dirty="0">
              <a:solidFill>
                <a:schemeClr val="accent1">
                  <a:lumMod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332656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latin typeface="Candara" panose="020E0502030303020204" pitchFamily="34" charset="0"/>
              </a:rPr>
              <a:t>Die Theorie</a:t>
            </a:r>
            <a:endParaRPr lang="de-DE" sz="4800" dirty="0">
              <a:latin typeface="Candara" panose="020E0502030303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9552" y="4050938"/>
            <a:ext cx="79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Terminologien/ Definitionen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Geschichte</a:t>
            </a:r>
            <a:r>
              <a:rPr lang="de-DE" sz="24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de-DE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/ Philosophie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5125" name="Picture 5" descr="C:\Users\kreitlein\Downloads\desert-landscape-1149773_12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3" r="4703"/>
          <a:stretch/>
        </p:blipFill>
        <p:spPr bwMode="auto">
          <a:xfrm>
            <a:off x="-59181" y="-27384"/>
            <a:ext cx="923969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403920" y="404664"/>
            <a:ext cx="4384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Die Umsetzung</a:t>
            </a:r>
            <a:endParaRPr lang="de-DE" sz="4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619672" y="1628800"/>
            <a:ext cx="5760640" cy="4824536"/>
          </a:xfrm>
          <a:prstGeom prst="rect">
            <a:avLst/>
          </a:prstGeom>
          <a:solidFill>
            <a:schemeClr val="accent3">
              <a:lumMod val="75000"/>
              <a:alpha val="9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869466" y="1384895"/>
            <a:ext cx="565486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de-DE" sz="20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Offene Kultur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Offene Lehr- und Lernmethoden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Offene Institutionelle Strategien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8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Kollaboratives</a:t>
            </a: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Arbeiten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Vernetztes Arbeiten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Überdenken </a:t>
            </a: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des </a:t>
            </a:r>
            <a:r>
              <a:rPr lang="de-D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„Verkaufsgegenstands“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07504" y="6673334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bg1"/>
                </a:solidFill>
              </a:rPr>
              <a:t>Image: „</a:t>
            </a:r>
            <a:r>
              <a:rPr lang="de-DE" sz="1000" dirty="0" err="1" smtClean="0">
                <a:solidFill>
                  <a:schemeClr val="bg1"/>
                </a:solidFill>
              </a:rPr>
              <a:t>desert</a:t>
            </a:r>
            <a:r>
              <a:rPr lang="de-DE" sz="1000" dirty="0" smtClean="0">
                <a:solidFill>
                  <a:schemeClr val="bg1"/>
                </a:solidFill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</a:rPr>
              <a:t>landscape</a:t>
            </a:r>
            <a:r>
              <a:rPr lang="de-DE" sz="1000" dirty="0" smtClean="0">
                <a:solidFill>
                  <a:schemeClr val="bg1"/>
                </a:solidFill>
              </a:rPr>
              <a:t>“ </a:t>
            </a:r>
            <a:r>
              <a:rPr lang="de-DE" sz="1000" dirty="0" err="1" smtClean="0">
                <a:solidFill>
                  <a:schemeClr val="bg1"/>
                </a:solidFill>
              </a:rPr>
              <a:t>by</a:t>
            </a:r>
            <a:r>
              <a:rPr lang="de-DE" sz="1000" dirty="0" smtClean="0">
                <a:solidFill>
                  <a:schemeClr val="bg1"/>
                </a:solidFill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</a:rPr>
              <a:t>unsplash</a:t>
            </a:r>
            <a:r>
              <a:rPr lang="de-DE" sz="1000" dirty="0" smtClean="0">
                <a:solidFill>
                  <a:schemeClr val="bg1"/>
                </a:solidFill>
              </a:rPr>
              <a:t>, </a:t>
            </a:r>
            <a:r>
              <a:rPr lang="de-DE" sz="1000" dirty="0" smtClean="0">
                <a:solidFill>
                  <a:schemeClr val="bg1"/>
                </a:solidFill>
                <a:hlinkClick r:id="rId5"/>
              </a:rPr>
              <a:t>pixabay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9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532" y="188640"/>
            <a:ext cx="8496944" cy="1224136"/>
          </a:xfrm>
        </p:spPr>
        <p:txBody>
          <a:bodyPr>
            <a:noAutofit/>
          </a:bodyPr>
          <a:lstStyle/>
          <a:p>
            <a:pPr algn="l"/>
            <a:r>
              <a:rPr lang="en-GB" sz="4000" b="1" dirty="0" smtClean="0"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AGENDA</a:t>
            </a:r>
            <a:endParaRPr lang="en-GB" sz="4000" b="1" dirty="0">
              <a:solidFill>
                <a:schemeClr val="accent1">
                  <a:lumMod val="5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1196752"/>
            <a:ext cx="828092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1171600"/>
            <a:ext cx="8060432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en-GB" sz="2400" b="1" dirty="0">
              <a:solidFill>
                <a:schemeClr val="accent1">
                  <a:lumMod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5536" y="1484784"/>
            <a:ext cx="8352928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50000"/>
              </a:lnSpc>
              <a:buFont typeface="Arimo" panose="020B0604020202020204" pitchFamily="34" charset="0"/>
              <a:buChar char="∞"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Das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Projekt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OERup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!</a:t>
            </a:r>
          </a:p>
          <a:p>
            <a:pPr marL="457200" indent="-457200" algn="l">
              <a:lnSpc>
                <a:spcPct val="150000"/>
              </a:lnSpc>
              <a:buFont typeface="Arimo" panose="020B0604020202020204" pitchFamily="34" charset="0"/>
              <a:buChar char="∞"/>
            </a:pP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Kurzvorstellung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–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meine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OER-Matrix</a:t>
            </a:r>
          </a:p>
          <a:p>
            <a:pPr marL="457200" indent="-457200" algn="l">
              <a:lnSpc>
                <a:spcPct val="150000"/>
              </a:lnSpc>
              <a:buFont typeface="Arimo" panose="020B0604020202020204" pitchFamily="34" charset="0"/>
              <a:buChar char="∞"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OEP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Praxisbeispiele</a:t>
            </a:r>
            <a:endParaRPr lang="en-GB" dirty="0" smtClean="0">
              <a:solidFill>
                <a:schemeClr val="accent1">
                  <a:lumMod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mo" panose="020B0604020202020204" pitchFamily="34" charset="0"/>
              <a:buChar char="∞"/>
            </a:pP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Ideenpitch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/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Ideengenerierung</a:t>
            </a:r>
            <a:endParaRPr lang="en-GB" dirty="0" smtClean="0">
              <a:solidFill>
                <a:schemeClr val="accent1">
                  <a:lumMod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mo" panose="020B0604020202020204" pitchFamily="34" charset="0"/>
              <a:buChar char="∞"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Der OER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Projekt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Canvas</a:t>
            </a:r>
          </a:p>
          <a:p>
            <a:pPr marL="457200" indent="-457200" algn="l">
              <a:lnSpc>
                <a:spcPct val="150000"/>
              </a:lnSpc>
              <a:buFont typeface="Arimo" panose="020B0604020202020204" pitchFamily="34" charset="0"/>
              <a:buChar char="∞"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Die Community</a:t>
            </a:r>
          </a:p>
          <a:p>
            <a:pPr algn="l">
              <a:lnSpc>
                <a:spcPct val="150000"/>
              </a:lnSpc>
            </a:pPr>
            <a:r>
              <a:rPr lang="en-GB" b="1" i="1" dirty="0">
                <a:solidFill>
                  <a:schemeClr val="accent2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	</a:t>
            </a:r>
            <a:r>
              <a:rPr lang="en-GB" b="1" i="1" dirty="0" err="1" smtClean="0">
                <a:solidFill>
                  <a:schemeClr val="accent2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Mittagspause</a:t>
            </a:r>
            <a:r>
              <a:rPr lang="en-GB" b="1" i="1" dirty="0" smtClean="0">
                <a:solidFill>
                  <a:schemeClr val="accent2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12:30 – 13:30</a:t>
            </a:r>
          </a:p>
          <a:p>
            <a:pPr marL="457200" indent="-457200" algn="l">
              <a:lnSpc>
                <a:spcPct val="150000"/>
              </a:lnSpc>
              <a:buFont typeface="Arimo" panose="020B0604020202020204" pitchFamily="34" charset="0"/>
              <a:buChar char="∞"/>
            </a:pP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Erarbeitung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des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Projekt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Canvas</a:t>
            </a:r>
          </a:p>
          <a:p>
            <a:pPr marL="457200" indent="-457200" algn="l">
              <a:lnSpc>
                <a:spcPct val="150000"/>
              </a:lnSpc>
              <a:buFont typeface="Arimo" panose="020B0604020202020204" pitchFamily="34" charset="0"/>
              <a:buChar char="∞"/>
            </a:pP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Maßnahmenplan</a:t>
            </a:r>
            <a:endParaRPr lang="en-GB" dirty="0" smtClean="0">
              <a:solidFill>
                <a:schemeClr val="accent1">
                  <a:lumMod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mo" panose="020B0604020202020204" pitchFamily="34" charset="0"/>
              <a:buChar char="∞"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So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geht’s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weiter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!</a:t>
            </a:r>
            <a:endParaRPr lang="en-GB" dirty="0" smtClean="0">
              <a:solidFill>
                <a:schemeClr val="accent1">
                  <a:lumMod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0" name="Textfeld 2"/>
          <p:cNvSpPr txBox="1"/>
          <p:nvPr/>
        </p:nvSpPr>
        <p:spPr>
          <a:xfrm>
            <a:off x="2411761" y="6926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i="1" dirty="0" smtClean="0"/>
              <a:t>10:00 – 17:00 Uhr</a:t>
            </a:r>
            <a:endParaRPr lang="de-DE" b="1" i="1" dirty="0"/>
          </a:p>
        </p:txBody>
      </p:sp>
      <p:pic>
        <p:nvPicPr>
          <p:cNvPr id="2050" name="Picture 2" descr="C:\Users\kreitlein\Downloads\microphone-1003559_6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t="1380" r="8737" b="3381"/>
          <a:stretch/>
        </p:blipFill>
        <p:spPr bwMode="auto">
          <a:xfrm>
            <a:off x="-119980" y="-27385"/>
            <a:ext cx="9322687" cy="69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403920" y="404664"/>
            <a:ext cx="6976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Der OER Projekt </a:t>
            </a:r>
            <a:r>
              <a:rPr lang="de-DE" sz="48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Canvas</a:t>
            </a:r>
            <a:endParaRPr lang="de-DE" sz="4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4352483" cy="244827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988024" y="1636043"/>
            <a:ext cx="31483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Basierend auf dem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„</a:t>
            </a:r>
            <a:r>
              <a:rPr lang="de-DE" dirty="0">
                <a:solidFill>
                  <a:schemeClr val="bg1"/>
                </a:solidFill>
              </a:rPr>
              <a:t>Business Model </a:t>
            </a:r>
            <a:r>
              <a:rPr lang="de-DE" dirty="0" err="1">
                <a:solidFill>
                  <a:schemeClr val="bg1"/>
                </a:solidFill>
              </a:rPr>
              <a:t>Canvas</a:t>
            </a:r>
            <a:r>
              <a:rPr lang="de-DE" dirty="0">
                <a:solidFill>
                  <a:schemeClr val="bg1"/>
                </a:solidFill>
              </a:rPr>
              <a:t>“ 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von </a:t>
            </a:r>
            <a:r>
              <a:rPr lang="de-DE" i="1" dirty="0" smtClean="0">
                <a:solidFill>
                  <a:schemeClr val="bg1"/>
                </a:solidFill>
              </a:rPr>
              <a:t>Strategyzer </a:t>
            </a:r>
            <a:r>
              <a:rPr lang="de-DE" i="1" dirty="0">
                <a:solidFill>
                  <a:schemeClr val="bg1"/>
                </a:solidFill>
              </a:rPr>
              <a:t>AG</a:t>
            </a:r>
            <a:r>
              <a:rPr lang="de-DE" dirty="0" smtClean="0">
                <a:solidFill>
                  <a:schemeClr val="bg1"/>
                </a:solidFill>
              </a:rPr>
              <a:t>.</a:t>
            </a:r>
          </a:p>
          <a:p>
            <a:r>
              <a:rPr lang="de-DE" dirty="0" smtClean="0">
                <a:solidFill>
                  <a:schemeClr val="bg1"/>
                </a:solidFill>
                <a:hlinkClick r:id="rId5"/>
              </a:rPr>
              <a:t>Link</a:t>
            </a: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07504" y="6673334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Image: „</a:t>
            </a:r>
            <a:r>
              <a:rPr lang="de-DE" sz="1000" dirty="0" err="1" smtClean="0"/>
              <a:t>microphone</a:t>
            </a:r>
            <a:r>
              <a:rPr lang="de-DE" sz="1000" dirty="0" smtClean="0"/>
              <a:t>“ </a:t>
            </a:r>
            <a:r>
              <a:rPr lang="de-DE" sz="1000" dirty="0" err="1" smtClean="0"/>
              <a:t>by</a:t>
            </a:r>
            <a:r>
              <a:rPr lang="de-DE" sz="1000" dirty="0" smtClean="0"/>
              <a:t> </a:t>
            </a:r>
            <a:r>
              <a:rPr lang="de-DE" sz="1000" dirty="0" err="1" smtClean="0"/>
              <a:t>raphabendo</a:t>
            </a:r>
            <a:r>
              <a:rPr lang="de-DE" sz="1000" dirty="0" smtClean="0"/>
              <a:t>, </a:t>
            </a:r>
            <a:r>
              <a:rPr lang="de-DE" sz="1000" dirty="0" smtClean="0">
                <a:hlinkClick r:id="rId6"/>
              </a:rPr>
              <a:t>pixabay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647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r="3438"/>
          <a:stretch/>
        </p:blipFill>
        <p:spPr>
          <a:xfrm>
            <a:off x="-8409" y="260647"/>
            <a:ext cx="9152409" cy="555939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-8409" y="5589240"/>
            <a:ext cx="9152409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/>
          <p:cNvGrpSpPr/>
          <p:nvPr/>
        </p:nvGrpSpPr>
        <p:grpSpPr>
          <a:xfrm>
            <a:off x="179512" y="6144646"/>
            <a:ext cx="7632848" cy="577081"/>
            <a:chOff x="179512" y="6144646"/>
            <a:chExt cx="7632848" cy="577081"/>
          </a:xfrm>
        </p:grpSpPr>
        <p:sp>
          <p:nvSpPr>
            <p:cNvPr id="4" name="Textfeld 3"/>
            <p:cNvSpPr txBox="1"/>
            <p:nvPr/>
          </p:nvSpPr>
          <p:spPr>
            <a:xfrm>
              <a:off x="179512" y="6144646"/>
              <a:ext cx="763284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050" dirty="0" smtClean="0"/>
                <a:t>„OER Project </a:t>
              </a:r>
              <a:r>
                <a:rPr lang="de-DE" sz="1050" dirty="0" err="1" smtClean="0"/>
                <a:t>Canvas</a:t>
              </a:r>
              <a:r>
                <a:rPr lang="de-DE" sz="1050" dirty="0" smtClean="0"/>
                <a:t>“ </a:t>
              </a:r>
              <a:r>
                <a:rPr lang="de-DE" sz="1050" dirty="0" err="1" smtClean="0"/>
                <a:t>is</a:t>
              </a:r>
              <a:r>
                <a:rPr lang="de-DE" sz="1050" dirty="0" smtClean="0"/>
                <a:t> </a:t>
              </a:r>
              <a:r>
                <a:rPr lang="de-DE" sz="1050" dirty="0" err="1" smtClean="0"/>
                <a:t>designed</a:t>
              </a:r>
              <a:r>
                <a:rPr lang="de-DE" sz="1050" dirty="0" smtClean="0"/>
                <a:t> </a:t>
              </a:r>
              <a:r>
                <a:rPr lang="de-DE" sz="1050" dirty="0" err="1" smtClean="0"/>
                <a:t>by</a:t>
              </a:r>
              <a:r>
                <a:rPr lang="de-DE" sz="1050" dirty="0" smtClean="0"/>
                <a:t> </a:t>
              </a:r>
              <a:r>
                <a:rPr lang="de-DE" sz="1050" dirty="0" err="1" smtClean="0"/>
                <a:t>OERup</a:t>
              </a:r>
              <a:r>
                <a:rPr lang="de-DE" sz="1050" dirty="0" smtClean="0"/>
                <a:t>!, </a:t>
              </a:r>
              <a:r>
                <a:rPr lang="de-DE" sz="1050" dirty="0" err="1" smtClean="0"/>
                <a:t>based</a:t>
              </a:r>
              <a:r>
                <a:rPr lang="de-DE" sz="1050" dirty="0" smtClean="0"/>
                <a:t> on </a:t>
              </a:r>
              <a:r>
                <a:rPr lang="de-DE" sz="1050" dirty="0" err="1" smtClean="0"/>
                <a:t>the</a:t>
              </a:r>
              <a:r>
                <a:rPr lang="de-DE" sz="1050" dirty="0" smtClean="0"/>
                <a:t> „Business Model </a:t>
              </a:r>
              <a:r>
                <a:rPr lang="de-DE" sz="1050" dirty="0" err="1" smtClean="0"/>
                <a:t>Canvas</a:t>
              </a:r>
              <a:r>
                <a:rPr lang="de-DE" sz="1050" dirty="0" smtClean="0"/>
                <a:t>“ </a:t>
              </a:r>
              <a:r>
                <a:rPr lang="de-DE" sz="1050" dirty="0" err="1" smtClean="0"/>
                <a:t>designed</a:t>
              </a:r>
              <a:r>
                <a:rPr lang="de-DE" sz="1050" dirty="0" smtClean="0"/>
                <a:t> </a:t>
              </a:r>
              <a:r>
                <a:rPr lang="de-DE" sz="1050" dirty="0" err="1" smtClean="0"/>
                <a:t>by</a:t>
              </a:r>
              <a:r>
                <a:rPr lang="de-DE" sz="1050" dirty="0" smtClean="0"/>
                <a:t> </a:t>
              </a:r>
              <a:r>
                <a:rPr lang="de-DE" sz="1050" dirty="0" smtClean="0">
                  <a:hlinkClick r:id="rId4"/>
                </a:rPr>
                <a:t>Strategyzer AG</a:t>
              </a:r>
              <a:r>
                <a:rPr lang="de-DE" sz="1050" dirty="0" smtClean="0"/>
                <a:t>.</a:t>
              </a:r>
              <a:br>
                <a:rPr lang="de-DE" sz="1050" dirty="0" smtClean="0"/>
              </a:br>
              <a:r>
                <a:rPr lang="de-DE" sz="1050" dirty="0" smtClean="0"/>
                <a:t>This </a:t>
              </a:r>
              <a:r>
                <a:rPr lang="de-DE" sz="1050" dirty="0" err="1" smtClean="0"/>
                <a:t>work</a:t>
              </a:r>
              <a:r>
                <a:rPr lang="de-DE" sz="1050" dirty="0" smtClean="0"/>
                <a:t> </a:t>
              </a:r>
              <a:r>
                <a:rPr lang="de-DE" sz="1050" dirty="0" err="1" smtClean="0"/>
                <a:t>is</a:t>
              </a:r>
              <a:r>
                <a:rPr lang="de-DE" sz="1050" dirty="0" smtClean="0"/>
                <a:t> </a:t>
              </a:r>
              <a:r>
                <a:rPr lang="de-DE" sz="1050" dirty="0" err="1" smtClean="0"/>
                <a:t>licensed</a:t>
              </a:r>
              <a:r>
                <a:rPr lang="de-DE" sz="1050" dirty="0" smtClean="0"/>
                <a:t> </a:t>
              </a:r>
              <a:r>
                <a:rPr lang="de-DE" sz="1050" dirty="0" err="1" smtClean="0"/>
                <a:t>under</a:t>
              </a:r>
              <a:r>
                <a:rPr lang="de-DE" sz="1050" dirty="0" smtClean="0"/>
                <a:t> </a:t>
              </a:r>
              <a:r>
                <a:rPr lang="de-DE" sz="1050" dirty="0" err="1" smtClean="0"/>
                <a:t>the</a:t>
              </a:r>
              <a:r>
                <a:rPr lang="de-DE" sz="1050" dirty="0" smtClean="0"/>
                <a:t> Creative </a:t>
              </a:r>
              <a:r>
                <a:rPr lang="de-DE" sz="1050" dirty="0" err="1" smtClean="0"/>
                <a:t>Commons</a:t>
              </a:r>
              <a:r>
                <a:rPr lang="de-DE" sz="1050" dirty="0" smtClean="0"/>
                <a:t> Attribution-Share </a:t>
              </a:r>
              <a:r>
                <a:rPr lang="de-DE" sz="1050" dirty="0" err="1" smtClean="0"/>
                <a:t>Alike</a:t>
              </a:r>
              <a:r>
                <a:rPr lang="de-DE" sz="1050" dirty="0" smtClean="0"/>
                <a:t> 4.0. </a:t>
              </a:r>
              <a:r>
                <a:rPr lang="de-DE" sz="1050" dirty="0" err="1" smtClean="0"/>
                <a:t>To</a:t>
              </a:r>
              <a:r>
                <a:rPr lang="de-DE" sz="1050" dirty="0" smtClean="0"/>
                <a:t> </a:t>
              </a:r>
              <a:r>
                <a:rPr lang="de-DE" sz="1050" dirty="0" err="1" smtClean="0"/>
                <a:t>view</a:t>
              </a:r>
              <a:r>
                <a:rPr lang="de-DE" sz="1050" dirty="0" smtClean="0"/>
                <a:t> a </a:t>
              </a:r>
              <a:r>
                <a:rPr lang="de-DE" sz="1050" dirty="0" err="1" smtClean="0"/>
                <a:t>copy</a:t>
              </a:r>
              <a:r>
                <a:rPr lang="de-DE" sz="1050" dirty="0" smtClean="0"/>
                <a:t> </a:t>
              </a:r>
              <a:r>
                <a:rPr lang="de-DE" sz="1050" dirty="0" err="1" smtClean="0"/>
                <a:t>of</a:t>
              </a:r>
              <a:r>
                <a:rPr lang="de-DE" sz="1050" dirty="0" smtClean="0"/>
                <a:t> </a:t>
              </a:r>
              <a:r>
                <a:rPr lang="de-DE" sz="1050" dirty="0" err="1" smtClean="0"/>
                <a:t>this</a:t>
              </a:r>
              <a:r>
                <a:rPr lang="de-DE" sz="1050" dirty="0" smtClean="0"/>
                <a:t> </a:t>
              </a:r>
              <a:r>
                <a:rPr lang="de-DE" sz="1050" dirty="0" err="1" smtClean="0"/>
                <a:t>license</a:t>
              </a:r>
              <a:r>
                <a:rPr lang="de-DE" sz="1050" dirty="0" smtClean="0"/>
                <a:t>, </a:t>
              </a:r>
              <a:r>
                <a:rPr lang="de-DE" sz="1050" dirty="0" err="1" smtClean="0"/>
                <a:t>visit</a:t>
              </a:r>
              <a:r>
                <a:rPr lang="de-DE" sz="1050" dirty="0" smtClean="0"/>
                <a:t>: </a:t>
              </a:r>
              <a:r>
                <a:rPr lang="en-GB" sz="1050" u="sng" dirty="0" smtClean="0">
                  <a:hlinkClick r:id="rId5"/>
                </a:rPr>
                <a:t>http</a:t>
              </a:r>
              <a:r>
                <a:rPr lang="en-GB" sz="1050" u="sng" dirty="0">
                  <a:hlinkClick r:id="rId5"/>
                </a:rPr>
                <a:t>://creativecommons.org/licenses/by-sa/4.0/</a:t>
              </a:r>
              <a:r>
                <a:rPr lang="de-DE" sz="1050" dirty="0" smtClean="0"/>
                <a:t> </a:t>
              </a:r>
              <a:endParaRPr lang="de-DE" sz="1050" dirty="0"/>
            </a:p>
          </p:txBody>
        </p:sp>
        <p:pic>
          <p:nvPicPr>
            <p:cNvPr id="8" name="Grafik 7" descr="cid:image002.png@01D02AA4.71D8A150">
              <a:hlinkClick r:id="rId5"/>
            </p:cNvPr>
            <p:cNvPicPr/>
            <p:nvPr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240146"/>
              <a:ext cx="1008112" cy="3572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Rechteck 4"/>
          <p:cNvSpPr/>
          <p:nvPr/>
        </p:nvSpPr>
        <p:spPr>
          <a:xfrm>
            <a:off x="-8409" y="620688"/>
            <a:ext cx="4576204" cy="4896544"/>
          </a:xfrm>
          <a:prstGeom prst="rect">
            <a:avLst/>
          </a:prstGeom>
          <a:solidFill>
            <a:srgbClr val="A4D636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4567795" y="621829"/>
            <a:ext cx="4576204" cy="4896544"/>
          </a:xfrm>
          <a:prstGeom prst="rect">
            <a:avLst/>
          </a:prstGeom>
          <a:solidFill>
            <a:schemeClr val="accent5">
              <a:lumMod val="60000"/>
              <a:lumOff val="40000"/>
              <a:alpha val="3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01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07949"/>
            <a:ext cx="7078730" cy="321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532" y="44624"/>
            <a:ext cx="8496944" cy="1224136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Fokusgruppe</a:t>
            </a:r>
            <a:endParaRPr lang="en-GB" sz="48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1171600"/>
            <a:ext cx="8060432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en-GB" sz="2400" b="1" dirty="0">
              <a:solidFill>
                <a:schemeClr val="accent1">
                  <a:lumMod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48478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67543" y="2129485"/>
            <a:ext cx="483550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404040"/>
                </a:solidFill>
                <a:latin typeface="Candara" panose="020E0502030303020204" pitchFamily="34" charset="0"/>
              </a:rPr>
              <a:t>Für wen schöpfen wir Wert?</a:t>
            </a:r>
          </a:p>
          <a:p>
            <a:r>
              <a:rPr lang="de-DE" sz="2000" b="1" dirty="0" smtClean="0">
                <a:solidFill>
                  <a:srgbClr val="404040"/>
                </a:solidFill>
                <a:latin typeface="Candara" panose="020E0502030303020204" pitchFamily="34" charset="0"/>
              </a:rPr>
              <a:t>Wer sind unsere wichtigsten Zielgruppen?</a:t>
            </a:r>
            <a:endParaRPr lang="de-DE" sz="2000" dirty="0" smtClean="0">
              <a:solidFill>
                <a:srgbClr val="404040"/>
              </a:solidFill>
              <a:latin typeface="Candara" panose="020E0502030303020204" pitchFamily="34" charset="0"/>
            </a:endParaRPr>
          </a:p>
          <a:p>
            <a:endParaRPr lang="de-DE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467544" y="1052736"/>
            <a:ext cx="828092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F81BD">
                  <a:lumMod val="50000"/>
                </a:srgbClr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467543" y="6153155"/>
            <a:ext cx="7407412" cy="307777"/>
            <a:chOff x="467543" y="6153155"/>
            <a:chExt cx="7407412" cy="307777"/>
          </a:xfrm>
        </p:grpSpPr>
        <p:sp>
          <p:nvSpPr>
            <p:cNvPr id="5" name="Rechteck 4"/>
            <p:cNvSpPr/>
            <p:nvPr/>
          </p:nvSpPr>
          <p:spPr>
            <a:xfrm>
              <a:off x="467543" y="6153155"/>
              <a:ext cx="74074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(</a:t>
              </a:r>
              <a:r>
                <a:rPr lang="en-GB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Textanlehnung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 und </a:t>
              </a:r>
              <a:r>
                <a:rPr lang="en-GB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Bild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 </a:t>
              </a:r>
              <a:r>
                <a:rPr lang="en-GB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Quelle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: 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</a:rPr>
                <a:t>Alexander </a:t>
              </a:r>
              <a:r>
                <a:rPr lang="de-DE" sz="1200" b="1" i="1" dirty="0">
                  <a:solidFill>
                    <a:schemeClr val="tx2"/>
                  </a:solidFill>
                  <a:latin typeface="Candara" panose="020E0502030303020204" pitchFamily="34" charset="0"/>
                </a:rPr>
                <a:t>Osterwalder &amp; Yves </a:t>
              </a:r>
              <a:r>
                <a:rPr lang="de-DE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</a:rPr>
                <a:t>Pigneur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</a:rPr>
                <a:t>, 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hlinkClick r:id="rId4"/>
                </a:rPr>
                <a:t>www.businessmodelgeneration.com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</a:rPr>
                <a:t>         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)</a:t>
              </a:r>
              <a:endParaRPr lang="en-GB" sz="1200" b="1" i="1" dirty="0">
                <a:solidFill>
                  <a:schemeClr val="tx2"/>
                </a:solidFill>
                <a:latin typeface="Candara" panose="020E0502030303020204" pitchFamily="34" charset="0"/>
                <a:ea typeface="Arimo" panose="020B0604020202020204" pitchFamily="34" charset="0"/>
                <a:cs typeface="Arimo" panose="020B0604020202020204" pitchFamily="34" charset="0"/>
              </a:endParaRPr>
            </a:p>
          </p:txBody>
        </p:sp>
        <p:pic>
          <p:nvPicPr>
            <p:cNvPr id="1026" name="Picture 2" descr="C:\Users\kreitlein\Desktop\170px-Copyright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6949" y="6212411"/>
              <a:ext cx="189263" cy="18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442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532" y="44624"/>
            <a:ext cx="8496944" cy="1224136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Wertangebot</a:t>
            </a:r>
            <a:endParaRPr lang="en-GB" sz="48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1171600"/>
            <a:ext cx="8060432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en-GB" sz="2400" b="1" dirty="0">
              <a:solidFill>
                <a:schemeClr val="accent1">
                  <a:lumMod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48478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16" name="Rectangle 8"/>
          <p:cNvSpPr/>
          <p:nvPr/>
        </p:nvSpPr>
        <p:spPr>
          <a:xfrm>
            <a:off x="467544" y="1052736"/>
            <a:ext cx="828092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r="9050"/>
          <a:stretch/>
        </p:blipFill>
        <p:spPr bwMode="auto">
          <a:xfrm>
            <a:off x="2479043" y="1749743"/>
            <a:ext cx="626785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384458" y="176078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b="1" dirty="0">
                <a:solidFill>
                  <a:srgbClr val="404040"/>
                </a:solidFill>
                <a:latin typeface="Candara" panose="020E0502030303020204" pitchFamily="34" charset="0"/>
              </a:rPr>
              <a:t>Welchen Wert vermitteln wir der Fokusgruppe?</a:t>
            </a:r>
          </a:p>
          <a:p>
            <a:r>
              <a:rPr lang="de-DE" sz="2000" b="1" dirty="0">
                <a:solidFill>
                  <a:srgbClr val="404040"/>
                </a:solidFill>
                <a:latin typeface="Candara" panose="020E0502030303020204" pitchFamily="34" charset="0"/>
              </a:rPr>
              <a:t>Welche Bedürfnisse erfüllen wir?</a:t>
            </a:r>
          </a:p>
          <a:p>
            <a:r>
              <a:rPr lang="de-DE" sz="2000" b="1" dirty="0">
                <a:solidFill>
                  <a:srgbClr val="404040"/>
                </a:solidFill>
                <a:latin typeface="Candara" panose="020E0502030303020204" pitchFamily="34" charset="0"/>
              </a:rPr>
              <a:t>Welche Probleme helfen wir zu lösen?</a:t>
            </a:r>
          </a:p>
          <a:p>
            <a:r>
              <a:rPr lang="de-DE" sz="2000" b="1" dirty="0">
                <a:solidFill>
                  <a:srgbClr val="404040"/>
                </a:solidFill>
                <a:latin typeface="Candara" panose="020E0502030303020204" pitchFamily="34" charset="0"/>
              </a:rPr>
              <a:t>Welches Produkt- und/oder Dienstleistungspaket bieten wir jedem Segment an?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467543" y="6153155"/>
            <a:ext cx="7407412" cy="307777"/>
            <a:chOff x="467543" y="6153155"/>
            <a:chExt cx="7407412" cy="307777"/>
          </a:xfrm>
        </p:grpSpPr>
        <p:sp>
          <p:nvSpPr>
            <p:cNvPr id="14" name="Rechteck 13"/>
            <p:cNvSpPr/>
            <p:nvPr/>
          </p:nvSpPr>
          <p:spPr>
            <a:xfrm>
              <a:off x="467543" y="6153155"/>
              <a:ext cx="74074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(</a:t>
              </a:r>
              <a:r>
                <a:rPr lang="en-GB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Textanlehnung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 und </a:t>
              </a:r>
              <a:r>
                <a:rPr lang="en-GB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Bild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 </a:t>
              </a:r>
              <a:r>
                <a:rPr lang="en-GB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Quelle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: 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</a:rPr>
                <a:t>Alexander </a:t>
              </a:r>
              <a:r>
                <a:rPr lang="de-DE" sz="1200" b="1" i="1" dirty="0">
                  <a:solidFill>
                    <a:schemeClr val="tx2"/>
                  </a:solidFill>
                  <a:latin typeface="Candara" panose="020E0502030303020204" pitchFamily="34" charset="0"/>
                </a:rPr>
                <a:t>Osterwalder &amp; Yves </a:t>
              </a:r>
              <a:r>
                <a:rPr lang="de-DE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</a:rPr>
                <a:t>Pigneur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</a:rPr>
                <a:t>, 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hlinkClick r:id="rId4"/>
                </a:rPr>
                <a:t>www.businessmodelgeneration.com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</a:rPr>
                <a:t>         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)</a:t>
              </a:r>
              <a:endParaRPr lang="en-GB" sz="1200" b="1" i="1" dirty="0">
                <a:solidFill>
                  <a:schemeClr val="tx2"/>
                </a:solidFill>
                <a:latin typeface="Candara" panose="020E0502030303020204" pitchFamily="34" charset="0"/>
                <a:ea typeface="Arimo" panose="020B0604020202020204" pitchFamily="34" charset="0"/>
                <a:cs typeface="Arimo" panose="020B0604020202020204" pitchFamily="34" charset="0"/>
              </a:endParaRPr>
            </a:p>
          </p:txBody>
        </p:sp>
        <p:pic>
          <p:nvPicPr>
            <p:cNvPr id="15" name="Picture 2" descr="C:\Users\kreitlein\Desktop\170px-Copyright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6949" y="6212411"/>
              <a:ext cx="189263" cy="18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0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532" y="44624"/>
            <a:ext cx="8496944" cy="1224136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Kanäle</a:t>
            </a:r>
            <a:endParaRPr lang="en-GB" sz="40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1171600"/>
            <a:ext cx="8060432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en-GB" sz="2400" b="1" dirty="0">
              <a:solidFill>
                <a:schemeClr val="accent1">
                  <a:lumMod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48478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16" name="Rectangle 8"/>
          <p:cNvSpPr/>
          <p:nvPr/>
        </p:nvSpPr>
        <p:spPr>
          <a:xfrm>
            <a:off x="467544" y="1052736"/>
            <a:ext cx="828092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6644"/>
          <a:stretch/>
        </p:blipFill>
        <p:spPr bwMode="auto">
          <a:xfrm>
            <a:off x="2333468" y="1712897"/>
            <a:ext cx="6407331" cy="342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/>
          <p:cNvSpPr/>
          <p:nvPr/>
        </p:nvSpPr>
        <p:spPr>
          <a:xfrm>
            <a:off x="395536" y="191683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b="1" dirty="0">
                <a:solidFill>
                  <a:srgbClr val="404040"/>
                </a:solidFill>
                <a:latin typeface="Candara" panose="020E0502030303020204" pitchFamily="34" charset="0"/>
              </a:rPr>
              <a:t>Über welche Kanäle erreichen wir unsere Fokusgruppe?</a:t>
            </a:r>
          </a:p>
          <a:p>
            <a:r>
              <a:rPr lang="de-DE" sz="2000" b="1" dirty="0">
                <a:solidFill>
                  <a:srgbClr val="404040"/>
                </a:solidFill>
                <a:latin typeface="Candara" panose="020E0502030303020204" pitchFamily="34" charset="0"/>
              </a:rPr>
              <a:t>Wie sind unsere Kanäle integriert?</a:t>
            </a:r>
          </a:p>
          <a:p>
            <a:r>
              <a:rPr lang="de-DE" sz="2000" b="1" dirty="0" smtClean="0">
                <a:solidFill>
                  <a:srgbClr val="404040"/>
                </a:solidFill>
                <a:latin typeface="Candara" panose="020E0502030303020204" pitchFamily="34" charset="0"/>
              </a:rPr>
              <a:t>Wie funktionieren sie am </a:t>
            </a:r>
            <a:r>
              <a:rPr lang="de-DE" sz="2000" b="1" dirty="0">
                <a:solidFill>
                  <a:srgbClr val="404040"/>
                </a:solidFill>
                <a:latin typeface="Candara" panose="020E0502030303020204" pitchFamily="34" charset="0"/>
              </a:rPr>
              <a:t>besten?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467543" y="6153155"/>
            <a:ext cx="7407412" cy="307777"/>
            <a:chOff x="467543" y="6153155"/>
            <a:chExt cx="7407412" cy="307777"/>
          </a:xfrm>
        </p:grpSpPr>
        <p:sp>
          <p:nvSpPr>
            <p:cNvPr id="14" name="Rechteck 13"/>
            <p:cNvSpPr/>
            <p:nvPr/>
          </p:nvSpPr>
          <p:spPr>
            <a:xfrm>
              <a:off x="467543" y="6153155"/>
              <a:ext cx="74074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(</a:t>
              </a:r>
              <a:r>
                <a:rPr lang="en-GB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Textanlehnung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 und </a:t>
              </a:r>
              <a:r>
                <a:rPr lang="en-GB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Bild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 </a:t>
              </a:r>
              <a:r>
                <a:rPr lang="en-GB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Quelle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: 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</a:rPr>
                <a:t>Alexander </a:t>
              </a:r>
              <a:r>
                <a:rPr lang="de-DE" sz="1200" b="1" i="1" dirty="0">
                  <a:solidFill>
                    <a:schemeClr val="tx2"/>
                  </a:solidFill>
                  <a:latin typeface="Candara" panose="020E0502030303020204" pitchFamily="34" charset="0"/>
                </a:rPr>
                <a:t>Osterwalder &amp; Yves </a:t>
              </a:r>
              <a:r>
                <a:rPr lang="de-DE" sz="1200" b="1" i="1" dirty="0" err="1" smtClean="0">
                  <a:solidFill>
                    <a:schemeClr val="tx2"/>
                  </a:solidFill>
                  <a:latin typeface="Candara" panose="020E0502030303020204" pitchFamily="34" charset="0"/>
                </a:rPr>
                <a:t>Pigneur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</a:rPr>
                <a:t>, 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hlinkClick r:id="rId4"/>
                </a:rPr>
                <a:t>www.businessmodelgeneration.com</a:t>
              </a:r>
              <a:r>
                <a:rPr lang="de-DE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</a:rPr>
                <a:t>         </a:t>
              </a:r>
              <a:r>
                <a:rPr lang="en-GB" sz="1200" b="1" i="1" dirty="0" smtClean="0">
                  <a:solidFill>
                    <a:schemeClr val="tx2"/>
                  </a:solidFill>
                  <a:latin typeface="Candara" panose="020E0502030303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)</a:t>
              </a:r>
              <a:endParaRPr lang="en-GB" sz="1200" b="1" i="1" dirty="0">
                <a:solidFill>
                  <a:schemeClr val="tx2"/>
                </a:solidFill>
                <a:latin typeface="Candara" panose="020E0502030303020204" pitchFamily="34" charset="0"/>
                <a:ea typeface="Arimo" panose="020B0604020202020204" pitchFamily="34" charset="0"/>
                <a:cs typeface="Arimo" panose="020B0604020202020204" pitchFamily="34" charset="0"/>
              </a:endParaRPr>
            </a:p>
          </p:txBody>
        </p:sp>
        <p:pic>
          <p:nvPicPr>
            <p:cNvPr id="15" name="Picture 2" descr="C:\Users\kreitlein\Desktop\170px-Copyright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6949" y="6212411"/>
              <a:ext cx="189263" cy="18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685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670</Words>
  <Application>Microsoft Office PowerPoint</Application>
  <PresentationFormat>Bildschirmpräsentation (4:3)</PresentationFormat>
  <Paragraphs>175</Paragraphs>
  <Slides>21</Slides>
  <Notes>19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23" baseType="lpstr">
      <vt:lpstr>1_Office Theme</vt:lpstr>
      <vt:lpstr>2_Office Theme</vt:lpstr>
      <vt:lpstr>PowerPoint-Präsentation</vt:lpstr>
      <vt:lpstr>PowerPoint-Präsentation</vt:lpstr>
      <vt:lpstr>PowerPoint-Präsentation</vt:lpstr>
      <vt:lpstr>PowerPoint-Präsentation</vt:lpstr>
      <vt:lpstr>AGENDA</vt:lpstr>
      <vt:lpstr>PowerPoint-Präsentation</vt:lpstr>
      <vt:lpstr>Fokusgruppe</vt:lpstr>
      <vt:lpstr>Wertangebot</vt:lpstr>
      <vt:lpstr>Kanäle</vt:lpstr>
      <vt:lpstr>Beziehung zur Fokusgruppe</vt:lpstr>
      <vt:lpstr>Einnahme(quellen)</vt:lpstr>
      <vt:lpstr>Schlüsselressourcen</vt:lpstr>
      <vt:lpstr>Schlüsselaktivitäten</vt:lpstr>
      <vt:lpstr>Schlüsselpartner</vt:lpstr>
      <vt:lpstr>Kosten</vt:lpstr>
      <vt:lpstr>Creative Commons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tim.allan</dc:creator>
  <cp:lastModifiedBy>Ines Kreitlein</cp:lastModifiedBy>
  <cp:revision>449</cp:revision>
  <cp:lastPrinted>2016-02-01T17:16:22Z</cp:lastPrinted>
  <dcterms:created xsi:type="dcterms:W3CDTF">2014-06-27T11:14:15Z</dcterms:created>
  <dcterms:modified xsi:type="dcterms:W3CDTF">2016-03-03T10:54:56Z</dcterms:modified>
</cp:coreProperties>
</file>